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4" r:id="rId1"/>
  </p:sldMasterIdLst>
  <p:sldIdLst>
    <p:sldId id="256" r:id="rId2"/>
    <p:sldId id="269" r:id="rId3"/>
    <p:sldId id="257" r:id="rId4"/>
    <p:sldId id="258" r:id="rId5"/>
    <p:sldId id="267" r:id="rId6"/>
    <p:sldId id="259" r:id="rId7"/>
    <p:sldId id="260" r:id="rId8"/>
    <p:sldId id="263" r:id="rId9"/>
    <p:sldId id="265" r:id="rId10"/>
    <p:sldId id="264" r:id="rId11"/>
    <p:sldId id="261" r:id="rId12"/>
    <p:sldId id="266" r:id="rId13"/>
    <p:sldId id="270" r:id="rId14"/>
    <p:sldId id="271" r:id="rId15"/>
    <p:sldId id="268"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AF230E3-DFD2-BF40-AB3D-4E8AAA5CCF1C}">
          <p14:sldIdLst>
            <p14:sldId id="256"/>
            <p14:sldId id="269"/>
            <p14:sldId id="257"/>
            <p14:sldId id="258"/>
            <p14:sldId id="267"/>
            <p14:sldId id="259"/>
            <p14:sldId id="260"/>
            <p14:sldId id="263"/>
            <p14:sldId id="265"/>
            <p14:sldId id="264"/>
            <p14:sldId id="261"/>
            <p14:sldId id="266"/>
            <p14:sldId id="270"/>
            <p14:sldId id="271"/>
            <p14:sldId id="26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000"/>
    <p:restoredTop sz="94689"/>
  </p:normalViewPr>
  <p:slideViewPr>
    <p:cSldViewPr snapToGrid="0" snapToObjects="1">
      <p:cViewPr>
        <p:scale>
          <a:sx n="74" d="100"/>
          <a:sy n="74" d="100"/>
        </p:scale>
        <p:origin x="576" y="1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11/11/18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857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11/11/18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78524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11/11/18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6895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11/11/18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97486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11/11/18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18570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smtClean="0"/>
              <a:pPr/>
              <a:t>11/11/18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49864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11/11/18</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72217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11/11/18</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77763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smtClean="0"/>
              <a:pPr/>
              <a:t>11/11/18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28829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11/11/18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7957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11/11/18</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07353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smtClean="0"/>
              <a:pPr/>
              <a:t>11/11/18</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12177904"/>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hyperlink" Target="https://people.com/music/selena-gomez-best-ive-ever-been-social-media-hiatus/" TargetMode="External"/><Relationship Id="rId13" Type="http://schemas.openxmlformats.org/officeDocument/2006/relationships/hyperlink" Target="https://www.eonline.com/news/880340/selena-gomez-helps-raise-almost-500-000-for-lupus-research-alliance" TargetMode="External"/><Relationship Id="rId3" Type="http://schemas.openxmlformats.org/officeDocument/2006/relationships/hyperlink" Target="https://www.etonline.com/selena-gomez-discusses-the-real-purpose-of-her-recent-interview-109018" TargetMode="External"/><Relationship Id="rId7" Type="http://schemas.openxmlformats.org/officeDocument/2006/relationships/hyperlink" Target="https://www.wmagazine.com/story/selena-gomez-coach-mentor-high-school-students" TargetMode="External"/><Relationship Id="rId12" Type="http://schemas.openxmlformats.org/officeDocument/2006/relationships/hyperlink" Target="https://www.entitymag.com/how-much-is-selena-gomez-worth/" TargetMode="External"/><Relationship Id="rId2" Type="http://schemas.openxmlformats.org/officeDocument/2006/relationships/hyperlink" Target="https://www.looktothestars.org/celebrity/selena-gomez#charities" TargetMode="External"/><Relationship Id="rId1" Type="http://schemas.openxmlformats.org/officeDocument/2006/relationships/slideLayout" Target="../slideLayouts/slideLayout2.xml"/><Relationship Id="rId6" Type="http://schemas.openxmlformats.org/officeDocument/2006/relationships/hyperlink" Target="http://armyofselenagomez.com/charity/" TargetMode="External"/><Relationship Id="rId11" Type="http://schemas.openxmlformats.org/officeDocument/2006/relationships/hyperlink" Target="http://selenagomez.wikia.com/wiki/Philanthropy" TargetMode="External"/><Relationship Id="rId5" Type="http://schemas.openxmlformats.org/officeDocument/2006/relationships/hyperlink" Target="https://www.billboard.com/articles/columns/pop/8039667/selena-gomez-lupus-gala-kidney-transplant-speech" TargetMode="External"/><Relationship Id="rId10" Type="http://schemas.openxmlformats.org/officeDocument/2006/relationships/hyperlink" Target="https://www.cosmopolitan.com/entertainment/celebs/a22998173/selena-gomez-a21-internship/" TargetMode="External"/><Relationship Id="rId4" Type="http://schemas.openxmlformats.org/officeDocument/2006/relationships/hyperlink" Target="https://www.unicefusa.org/supporters/celebrities/ambassadors/selena-gomez" TargetMode="External"/><Relationship Id="rId9" Type="http://schemas.openxmlformats.org/officeDocument/2006/relationships/hyperlink" Target="https://www.elitedaily.com/life/selena-reinvent-yourself/1224533" TargetMode="External"/><Relationship Id="rId14" Type="http://schemas.openxmlformats.org/officeDocument/2006/relationships/hyperlink" Target="https://www.bustle.com/p/selena-gomez-donated-more-money-to-times-up-than-she-received-for-her-woody-allen-movie-report-7927159"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jpe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A7335839-C047-457D-8E0C-E4268E6E32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EB1DDCC3-00A5-4610-994F-904F20C8E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00114"/>
            <a:ext cx="4053525" cy="4257773"/>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0997804-51A6-2344-9388-CF07245E8365}"/>
              </a:ext>
            </a:extLst>
          </p:cNvPr>
          <p:cNvSpPr>
            <a:spLocks noGrp="1"/>
          </p:cNvSpPr>
          <p:nvPr>
            <p:ph type="ctrTitle"/>
          </p:nvPr>
        </p:nvSpPr>
        <p:spPr>
          <a:xfrm>
            <a:off x="334557" y="1653703"/>
            <a:ext cx="3361953" cy="2470488"/>
          </a:xfrm>
        </p:spPr>
        <p:txBody>
          <a:bodyPr>
            <a:normAutofit/>
          </a:bodyPr>
          <a:lstStyle/>
          <a:p>
            <a:r>
              <a:rPr lang="en-US" sz="4400">
                <a:solidFill>
                  <a:schemeClr val="bg1"/>
                </a:solidFill>
                <a:latin typeface="Centaur" panose="02030504050205020304" pitchFamily="18" charset="77"/>
              </a:rPr>
              <a:t>Selena</a:t>
            </a:r>
            <a:r>
              <a:rPr lang="en-US" sz="4400">
                <a:solidFill>
                  <a:schemeClr val="bg1"/>
                </a:solidFill>
              </a:rPr>
              <a:t> </a:t>
            </a:r>
            <a:r>
              <a:rPr lang="en-US" sz="4400">
                <a:solidFill>
                  <a:schemeClr val="bg1"/>
                </a:solidFill>
                <a:latin typeface="Centaur" panose="02030504050205020304" pitchFamily="18" charset="77"/>
              </a:rPr>
              <a:t>Gomez</a:t>
            </a:r>
            <a:r>
              <a:rPr lang="en-US" sz="4400">
                <a:solidFill>
                  <a:schemeClr val="bg1"/>
                </a:solidFill>
              </a:rPr>
              <a:t> </a:t>
            </a:r>
          </a:p>
        </p:txBody>
      </p:sp>
      <p:sp>
        <p:nvSpPr>
          <p:cNvPr id="3" name="Subtitle 2">
            <a:extLst>
              <a:ext uri="{FF2B5EF4-FFF2-40B4-BE49-F238E27FC236}">
                <a16:creationId xmlns:a16="http://schemas.microsoft.com/office/drawing/2014/main" id="{BB3ED1B0-1343-DD45-8962-7564B6F296AF}"/>
              </a:ext>
            </a:extLst>
          </p:cNvPr>
          <p:cNvSpPr>
            <a:spLocks noGrp="1"/>
          </p:cNvSpPr>
          <p:nvPr>
            <p:ph type="subTitle" idx="1"/>
          </p:nvPr>
        </p:nvSpPr>
        <p:spPr>
          <a:xfrm>
            <a:off x="364724" y="4260714"/>
            <a:ext cx="3331786" cy="1032093"/>
          </a:xfrm>
        </p:spPr>
        <p:txBody>
          <a:bodyPr>
            <a:normAutofit/>
          </a:bodyPr>
          <a:lstStyle/>
          <a:p>
            <a:r>
              <a:rPr lang="en-US">
                <a:solidFill>
                  <a:schemeClr val="bg1"/>
                </a:solidFill>
              </a:rPr>
              <a:t>Featured Philanthropist </a:t>
            </a:r>
          </a:p>
        </p:txBody>
      </p:sp>
      <p:pic>
        <p:nvPicPr>
          <p:cNvPr id="5" name="Picture 4" descr="A person talking on a cell phone&#13;&#10;&#13;&#10;Description automatically generated">
            <a:extLst>
              <a:ext uri="{FF2B5EF4-FFF2-40B4-BE49-F238E27FC236}">
                <a16:creationId xmlns:a16="http://schemas.microsoft.com/office/drawing/2014/main" id="{E2E8551B-1055-9643-91E8-8EBF1FB1E752}"/>
              </a:ext>
            </a:extLst>
          </p:cNvPr>
          <p:cNvPicPr>
            <a:picLocks noChangeAspect="1"/>
          </p:cNvPicPr>
          <p:nvPr/>
        </p:nvPicPr>
        <p:blipFill>
          <a:blip r:embed="rId2"/>
          <a:stretch>
            <a:fillRect/>
          </a:stretch>
        </p:blipFill>
        <p:spPr>
          <a:xfrm>
            <a:off x="5678086" y="643467"/>
            <a:ext cx="4679696" cy="5571066"/>
          </a:xfrm>
          <a:prstGeom prst="rect">
            <a:avLst/>
          </a:prstGeom>
        </p:spPr>
      </p:pic>
    </p:spTree>
    <p:extLst>
      <p:ext uri="{BB962C8B-B14F-4D97-AF65-F5344CB8AC3E}">
        <p14:creationId xmlns:p14="http://schemas.microsoft.com/office/powerpoint/2010/main" val="503573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4F257AA7-937D-40FD-93DF-57C202784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a:extLst>
              <a:ext uri="{FF2B5EF4-FFF2-40B4-BE49-F238E27FC236}">
                <a16:creationId xmlns:a16="http://schemas.microsoft.com/office/drawing/2014/main" id="{86F16772-7E47-4361-B40F-4B0F4DC6F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4" name="Rectangle 33">
            <a:extLst>
              <a:ext uri="{FF2B5EF4-FFF2-40B4-BE49-F238E27FC236}">
                <a16:creationId xmlns:a16="http://schemas.microsoft.com/office/drawing/2014/main" id="{79FA8816-1A74-437F-87D9-8CB1C252F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D38F43D-7251-49DA-8210-748ED92CD6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5608255" cy="5334001"/>
          </a:xfrm>
          <a:prstGeom prst="rect">
            <a:avLst/>
          </a:prstGeom>
          <a:solidFill>
            <a:srgbClr val="4E633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4801C4A-8884-B946-AFBF-E93ACFD39275}"/>
              </a:ext>
            </a:extLst>
          </p:cNvPr>
          <p:cNvSpPr>
            <a:spLocks noGrp="1"/>
          </p:cNvSpPr>
          <p:nvPr>
            <p:ph type="title"/>
          </p:nvPr>
        </p:nvSpPr>
        <p:spPr>
          <a:xfrm>
            <a:off x="289248" y="1123837"/>
            <a:ext cx="4998963" cy="1255469"/>
          </a:xfrm>
        </p:spPr>
        <p:txBody>
          <a:bodyPr vert="horz" lIns="91440" tIns="45720" rIns="91440" bIns="45720" rtlCol="0" anchor="ctr">
            <a:normAutofit/>
          </a:bodyPr>
          <a:lstStyle/>
          <a:p>
            <a:r>
              <a:rPr lang="en-US">
                <a:latin typeface="Centaur" panose="02030504050205020304" pitchFamily="18" charset="77"/>
              </a:rPr>
              <a:t>Four Pillars: Time and Trust</a:t>
            </a:r>
            <a:endParaRPr lang="en-US" dirty="0">
              <a:latin typeface="Centaur" panose="02030504050205020304" pitchFamily="18" charset="77"/>
            </a:endParaRPr>
          </a:p>
        </p:txBody>
      </p:sp>
      <p:sp>
        <p:nvSpPr>
          <p:cNvPr id="3" name="Content Placeholder 2">
            <a:extLst>
              <a:ext uri="{FF2B5EF4-FFF2-40B4-BE49-F238E27FC236}">
                <a16:creationId xmlns:a16="http://schemas.microsoft.com/office/drawing/2014/main" id="{8AA8571A-305A-AF4E-B8E3-1357CA20CE94}"/>
              </a:ext>
            </a:extLst>
          </p:cNvPr>
          <p:cNvSpPr>
            <a:spLocks noGrp="1"/>
          </p:cNvSpPr>
          <p:nvPr>
            <p:ph sz="half" idx="1"/>
          </p:nvPr>
        </p:nvSpPr>
        <p:spPr>
          <a:xfrm>
            <a:off x="289249" y="2510395"/>
            <a:ext cx="4998962" cy="3274586"/>
          </a:xfrm>
        </p:spPr>
        <p:txBody>
          <a:bodyPr vert="horz" lIns="91440" tIns="45720" rIns="91440" bIns="45720" rtlCol="0" anchor="t">
            <a:normAutofit fontScale="92500" lnSpcReduction="10000"/>
          </a:bodyPr>
          <a:lstStyle/>
          <a:p>
            <a:pPr>
              <a:buClr>
                <a:srgbClr val="629FD9"/>
              </a:buClr>
            </a:pPr>
            <a:r>
              <a:rPr lang="en-US" sz="1600" dirty="0">
                <a:solidFill>
                  <a:srgbClr val="FFFFFF"/>
                </a:solidFill>
              </a:rPr>
              <a:t>Selena Gomez has spent a lot of her time giving to others and being involved in philanthropic work, whether it be donating her time, money or energy. </a:t>
            </a:r>
          </a:p>
          <a:p>
            <a:pPr>
              <a:buClr>
                <a:srgbClr val="629FD9"/>
              </a:buClr>
            </a:pPr>
            <a:r>
              <a:rPr lang="en-US" sz="1600" dirty="0">
                <a:solidFill>
                  <a:srgbClr val="FFFFFF"/>
                </a:solidFill>
              </a:rPr>
              <a:t>As stated previously, her charitable work began with UNICEF in 2009 and since then she has worked with roughly eighteen other known charities and nonprofits. </a:t>
            </a:r>
          </a:p>
          <a:p>
            <a:pPr>
              <a:buClr>
                <a:srgbClr val="629FD9"/>
              </a:buClr>
            </a:pPr>
            <a:r>
              <a:rPr lang="en-US" sz="1600" dirty="0">
                <a:solidFill>
                  <a:srgbClr val="FFFFFF"/>
                </a:solidFill>
              </a:rPr>
              <a:t>When it comes to trust, she has no problem placing it in the hands of those who need it more than her. She can be described has a selfless person who gives more than she takes. She once stated in an interview that “I had been working for so long, and I don’t like taking things in my life. I just wanted to serve.” It’s easier for her to be vulnerable about those in need and trust in them which in turn benefits and reassures them that they can get the help they need. </a:t>
            </a:r>
          </a:p>
          <a:p>
            <a:pPr>
              <a:buClr>
                <a:srgbClr val="629FD9"/>
              </a:buClr>
            </a:pPr>
            <a:endParaRPr lang="en-US" sz="1300" dirty="0">
              <a:solidFill>
                <a:srgbClr val="FFFFFF"/>
              </a:solidFill>
            </a:endParaRPr>
          </a:p>
        </p:txBody>
      </p:sp>
      <p:sp>
        <p:nvSpPr>
          <p:cNvPr id="38" name="Rectangle 37">
            <a:extLst>
              <a:ext uri="{FF2B5EF4-FFF2-40B4-BE49-F238E27FC236}">
                <a16:creationId xmlns:a16="http://schemas.microsoft.com/office/drawing/2014/main" id="{318CA966-7397-43DD-A3FB-DA4061893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86093" y="758952"/>
            <a:ext cx="2508038" cy="1830905"/>
          </a:xfrm>
          <a:prstGeom prst="rect">
            <a:avLst/>
          </a:prstGeom>
          <a:solidFill>
            <a:srgbClr val="4E6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41C54A8-5388-4520-9A13-3214D466A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2617" y="4111309"/>
            <a:ext cx="2730076" cy="1978595"/>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A4DA92B8-ECB2-42EA-AA82-1CDDF6164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5" name="Picture 14" descr="A picture containing person, indoor, sitting&#13;&#10;&#13;&#10;Description automatically generated">
            <a:extLst>
              <a:ext uri="{FF2B5EF4-FFF2-40B4-BE49-F238E27FC236}">
                <a16:creationId xmlns:a16="http://schemas.microsoft.com/office/drawing/2014/main" id="{D6945F54-0386-1F4A-A3F3-D1BFAB8F57CC}"/>
              </a:ext>
            </a:extLst>
          </p:cNvPr>
          <p:cNvPicPr>
            <a:picLocks noChangeAspect="1"/>
          </p:cNvPicPr>
          <p:nvPr/>
        </p:nvPicPr>
        <p:blipFill>
          <a:blip r:embed="rId2"/>
          <a:stretch>
            <a:fillRect/>
          </a:stretch>
        </p:blipFill>
        <p:spPr>
          <a:xfrm>
            <a:off x="5807849" y="749743"/>
            <a:ext cx="3105398" cy="2070265"/>
          </a:xfrm>
          <a:prstGeom prst="rect">
            <a:avLst/>
          </a:prstGeom>
        </p:spPr>
      </p:pic>
      <p:sp>
        <p:nvSpPr>
          <p:cNvPr id="16" name="Rectangle 15">
            <a:extLst>
              <a:ext uri="{FF2B5EF4-FFF2-40B4-BE49-F238E27FC236}">
                <a16:creationId xmlns:a16="http://schemas.microsoft.com/office/drawing/2014/main" id="{46EEE6C8-90E6-8140-B0E8-22EB7229DF81}"/>
              </a:ext>
            </a:extLst>
          </p:cNvPr>
          <p:cNvSpPr/>
          <p:nvPr/>
        </p:nvSpPr>
        <p:spPr>
          <a:xfrm>
            <a:off x="6102617" y="3929063"/>
            <a:ext cx="2730076" cy="18559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A close up of a sign&#13;&#10;&#13;&#10;Description automatically generated">
            <a:extLst>
              <a:ext uri="{FF2B5EF4-FFF2-40B4-BE49-F238E27FC236}">
                <a16:creationId xmlns:a16="http://schemas.microsoft.com/office/drawing/2014/main" id="{3551B82E-0DCD-104C-B0C1-9419665EB25F}"/>
              </a:ext>
            </a:extLst>
          </p:cNvPr>
          <p:cNvPicPr>
            <a:picLocks noGrp="1" noChangeAspect="1"/>
          </p:cNvPicPr>
          <p:nvPr>
            <p:ph sz="half" idx="2"/>
          </p:nvPr>
        </p:nvPicPr>
        <p:blipFill>
          <a:blip r:embed="rId3"/>
          <a:stretch>
            <a:fillRect/>
          </a:stretch>
        </p:blipFill>
        <p:spPr>
          <a:xfrm>
            <a:off x="2300432" y="5487285"/>
            <a:ext cx="8250880" cy="1130418"/>
          </a:xfrm>
        </p:spPr>
      </p:pic>
      <p:pic>
        <p:nvPicPr>
          <p:cNvPr id="13" name="Picture 12" descr="A person standing next to a child&#13;&#10;&#13;&#10;Description automatically generated">
            <a:extLst>
              <a:ext uri="{FF2B5EF4-FFF2-40B4-BE49-F238E27FC236}">
                <a16:creationId xmlns:a16="http://schemas.microsoft.com/office/drawing/2014/main" id="{FAC0C2EE-21DC-8B4E-BCAA-EF43F47A44E4}"/>
              </a:ext>
            </a:extLst>
          </p:cNvPr>
          <p:cNvPicPr>
            <a:picLocks noChangeAspect="1"/>
          </p:cNvPicPr>
          <p:nvPr/>
        </p:nvPicPr>
        <p:blipFill>
          <a:blip r:embed="rId4"/>
          <a:stretch>
            <a:fillRect/>
          </a:stretch>
        </p:blipFill>
        <p:spPr>
          <a:xfrm>
            <a:off x="7025462" y="3107979"/>
            <a:ext cx="3510889" cy="2200157"/>
          </a:xfrm>
          <a:prstGeom prst="rect">
            <a:avLst/>
          </a:prstGeom>
        </p:spPr>
      </p:pic>
    </p:spTree>
    <p:extLst>
      <p:ext uri="{BB962C8B-B14F-4D97-AF65-F5344CB8AC3E}">
        <p14:creationId xmlns:p14="http://schemas.microsoft.com/office/powerpoint/2010/main" val="2042598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4F257AA7-937D-40FD-93DF-57C202784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a:extLst>
              <a:ext uri="{FF2B5EF4-FFF2-40B4-BE49-F238E27FC236}">
                <a16:creationId xmlns:a16="http://schemas.microsoft.com/office/drawing/2014/main" id="{86F16772-7E47-4361-B40F-4B0F4DC6F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4" name="Rectangle 33">
            <a:extLst>
              <a:ext uri="{FF2B5EF4-FFF2-40B4-BE49-F238E27FC236}">
                <a16:creationId xmlns:a16="http://schemas.microsoft.com/office/drawing/2014/main" id="{79FA8816-1A74-437F-87D9-8CB1C252F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D38F43D-7251-49DA-8210-748ED92CD6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5608255" cy="5334001"/>
          </a:xfrm>
          <a:prstGeom prst="rect">
            <a:avLst/>
          </a:prstGeom>
          <a:solidFill>
            <a:srgbClr val="4E633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4801C4A-8884-B946-AFBF-E93ACFD39275}"/>
              </a:ext>
            </a:extLst>
          </p:cNvPr>
          <p:cNvSpPr>
            <a:spLocks noGrp="1"/>
          </p:cNvSpPr>
          <p:nvPr>
            <p:ph type="title"/>
          </p:nvPr>
        </p:nvSpPr>
        <p:spPr>
          <a:xfrm>
            <a:off x="289248" y="1123837"/>
            <a:ext cx="4998963" cy="1255469"/>
          </a:xfrm>
        </p:spPr>
        <p:txBody>
          <a:bodyPr vert="horz" lIns="91440" tIns="45720" rIns="91440" bIns="45720" rtlCol="0" anchor="ctr">
            <a:normAutofit/>
          </a:bodyPr>
          <a:lstStyle/>
          <a:p>
            <a:r>
              <a:rPr lang="en-US" dirty="0">
                <a:latin typeface="Centaur" panose="02030504050205020304" pitchFamily="18" charset="77"/>
              </a:rPr>
              <a:t>Four Pillars: Talent</a:t>
            </a:r>
          </a:p>
        </p:txBody>
      </p:sp>
      <p:sp>
        <p:nvSpPr>
          <p:cNvPr id="3" name="Content Placeholder 2">
            <a:extLst>
              <a:ext uri="{FF2B5EF4-FFF2-40B4-BE49-F238E27FC236}">
                <a16:creationId xmlns:a16="http://schemas.microsoft.com/office/drawing/2014/main" id="{8AA8571A-305A-AF4E-B8E3-1357CA20CE94}"/>
              </a:ext>
            </a:extLst>
          </p:cNvPr>
          <p:cNvSpPr>
            <a:spLocks noGrp="1"/>
          </p:cNvSpPr>
          <p:nvPr>
            <p:ph sz="half" idx="1"/>
          </p:nvPr>
        </p:nvSpPr>
        <p:spPr>
          <a:xfrm>
            <a:off x="289249" y="2510395"/>
            <a:ext cx="4998962" cy="3274586"/>
          </a:xfrm>
        </p:spPr>
        <p:txBody>
          <a:bodyPr vert="horz" lIns="91440" tIns="45720" rIns="91440" bIns="45720" rtlCol="0" anchor="t">
            <a:normAutofit/>
          </a:bodyPr>
          <a:lstStyle/>
          <a:p>
            <a:pPr>
              <a:buClr>
                <a:srgbClr val="629FD9"/>
              </a:buClr>
            </a:pPr>
            <a:r>
              <a:rPr lang="en-US" sz="1300" dirty="0">
                <a:solidFill>
                  <a:srgbClr val="FFFFFF"/>
                </a:solidFill>
              </a:rPr>
              <a:t>Selena is a singer, actress, social media influencer, and  holds many brand deals with large companies so she uses this to her benefit when it comes to philanthropic and nonprofit work. </a:t>
            </a:r>
          </a:p>
          <a:p>
            <a:pPr>
              <a:buClr>
                <a:srgbClr val="629FD9"/>
              </a:buClr>
            </a:pPr>
            <a:r>
              <a:rPr lang="en-US" sz="1300" dirty="0">
                <a:solidFill>
                  <a:srgbClr val="FFFFFF"/>
                </a:solidFill>
              </a:rPr>
              <a:t>In 2016,she donated proceeds proceeds from her </a:t>
            </a:r>
            <a:r>
              <a:rPr lang="en-US" sz="1300" i="1" dirty="0">
                <a:solidFill>
                  <a:srgbClr val="FFFFFF"/>
                </a:solidFill>
              </a:rPr>
              <a:t>Revival </a:t>
            </a:r>
            <a:r>
              <a:rPr lang="en-US" sz="1300" dirty="0">
                <a:solidFill>
                  <a:srgbClr val="FFFFFF"/>
                </a:solidFill>
              </a:rPr>
              <a:t>Tour to the Alliance for Lupus Research, and encouraged fans to donate to the organization through Instagram after her kidney transplant. In addition to this, she has held charity concerts that benefitted UNICEF that helped raise over $200,000.</a:t>
            </a:r>
          </a:p>
          <a:p>
            <a:pPr>
              <a:buClr>
                <a:srgbClr val="629FD9"/>
              </a:buClr>
            </a:pPr>
            <a:r>
              <a:rPr lang="en-US" sz="1300" dirty="0">
                <a:solidFill>
                  <a:srgbClr val="FFFFFF"/>
                </a:solidFill>
              </a:rPr>
              <a:t>Through social media, Selena raises awareness about issues such as human trafficking, Lupus and encourages her fans to become more aware of the dangers surrounding them. When it comes to her brand deals, she finds it fulfilling when she can work with companies like </a:t>
            </a:r>
            <a:r>
              <a:rPr lang="en-US" sz="1300" i="1" dirty="0">
                <a:solidFill>
                  <a:srgbClr val="FFFFFF"/>
                </a:solidFill>
              </a:rPr>
              <a:t>Coach</a:t>
            </a:r>
            <a:r>
              <a:rPr lang="en-US" sz="1300" dirty="0">
                <a:solidFill>
                  <a:srgbClr val="FFFFFF"/>
                </a:solidFill>
              </a:rPr>
              <a:t> who give her opportunities to mentor to girls through the Step Up program and </a:t>
            </a:r>
            <a:r>
              <a:rPr lang="en-US" sz="1300" i="1" dirty="0">
                <a:solidFill>
                  <a:srgbClr val="FFFFFF"/>
                </a:solidFill>
              </a:rPr>
              <a:t>Puma</a:t>
            </a:r>
            <a:r>
              <a:rPr lang="en-US" sz="1300" dirty="0">
                <a:solidFill>
                  <a:srgbClr val="FFFFFF"/>
                </a:solidFill>
              </a:rPr>
              <a:t> who give contribution to the Lupus Alliance Foundation through purchases.</a:t>
            </a:r>
          </a:p>
          <a:p>
            <a:pPr>
              <a:buClr>
                <a:srgbClr val="629FD9"/>
              </a:buClr>
            </a:pPr>
            <a:endParaRPr lang="en-US" sz="1300" dirty="0">
              <a:solidFill>
                <a:srgbClr val="FFFFFF"/>
              </a:solidFill>
            </a:endParaRPr>
          </a:p>
        </p:txBody>
      </p:sp>
      <p:pic>
        <p:nvPicPr>
          <p:cNvPr id="8" name="Picture 7" descr="A person posing for the camera&#10;&#10;Description automatically generated">
            <a:extLst>
              <a:ext uri="{FF2B5EF4-FFF2-40B4-BE49-F238E27FC236}">
                <a16:creationId xmlns:a16="http://schemas.microsoft.com/office/drawing/2014/main" id="{DE92E690-17EB-8A4C-8BA7-78184A6D0AA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278517" y="541148"/>
            <a:ext cx="2378276" cy="3570161"/>
          </a:xfrm>
          <a:prstGeom prst="rect">
            <a:avLst/>
          </a:prstGeom>
        </p:spPr>
      </p:pic>
      <p:sp>
        <p:nvSpPr>
          <p:cNvPr id="38" name="Rectangle 37">
            <a:extLst>
              <a:ext uri="{FF2B5EF4-FFF2-40B4-BE49-F238E27FC236}">
                <a16:creationId xmlns:a16="http://schemas.microsoft.com/office/drawing/2014/main" id="{318CA966-7397-43DD-A3FB-DA4061893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86093" y="758952"/>
            <a:ext cx="2508038" cy="1830905"/>
          </a:xfrm>
          <a:prstGeom prst="rect">
            <a:avLst/>
          </a:prstGeom>
          <a:solidFill>
            <a:srgbClr val="4E6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41C54A8-5388-4520-9A13-3214D466A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2617" y="4111309"/>
            <a:ext cx="2730076" cy="1978595"/>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person, floor, indoor, chair&#10;&#10;Description automatically generated">
            <a:extLst>
              <a:ext uri="{FF2B5EF4-FFF2-40B4-BE49-F238E27FC236}">
                <a16:creationId xmlns:a16="http://schemas.microsoft.com/office/drawing/2014/main" id="{591E76E1-1A78-7049-A7C3-CDE3DB2CC2AB}"/>
              </a:ext>
            </a:extLst>
          </p:cNvPr>
          <p:cNvPicPr>
            <a:picLocks noGrp="1" noChangeAspect="1"/>
          </p:cNvPicPr>
          <p:nvPr>
            <p:ph sz="half" idx="2"/>
          </p:nvPr>
        </p:nvPicPr>
        <p:blipFill rotWithShape="1">
          <a:blip r:embed="rId3" cstate="hqprint">
            <a:extLst>
              <a:ext uri="{28A0092B-C50C-407E-A947-70E740481C1C}">
                <a14:useLocalDpi xmlns:a14="http://schemas.microsoft.com/office/drawing/2010/main"/>
              </a:ext>
            </a:extLst>
          </a:blip>
          <a:srcRect r="-5"/>
          <a:stretch/>
        </p:blipFill>
        <p:spPr>
          <a:xfrm>
            <a:off x="8993560" y="2750724"/>
            <a:ext cx="2500571" cy="3339180"/>
          </a:xfrm>
          <a:prstGeom prst="rect">
            <a:avLst/>
          </a:prstGeom>
        </p:spPr>
      </p:pic>
      <p:sp>
        <p:nvSpPr>
          <p:cNvPr id="42" name="Rectangle 41">
            <a:extLst>
              <a:ext uri="{FF2B5EF4-FFF2-40B4-BE49-F238E27FC236}">
                <a16:creationId xmlns:a16="http://schemas.microsoft.com/office/drawing/2014/main" id="{A4DA92B8-ECB2-42EA-AA82-1CDDF6164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903F95D8-6459-7F41-B566-2D11D0F9B1CE}"/>
              </a:ext>
            </a:extLst>
          </p:cNvPr>
          <p:cNvPicPr>
            <a:picLocks noChangeAspect="1"/>
          </p:cNvPicPr>
          <p:nvPr/>
        </p:nvPicPr>
        <p:blipFill>
          <a:blip r:embed="rId4"/>
          <a:stretch>
            <a:fillRect/>
          </a:stretch>
        </p:blipFill>
        <p:spPr>
          <a:xfrm>
            <a:off x="6082889" y="4111308"/>
            <a:ext cx="2730075" cy="2008331"/>
          </a:xfrm>
          <a:prstGeom prst="rect">
            <a:avLst/>
          </a:prstGeom>
        </p:spPr>
      </p:pic>
    </p:spTree>
    <p:extLst>
      <p:ext uri="{BB962C8B-B14F-4D97-AF65-F5344CB8AC3E}">
        <p14:creationId xmlns:p14="http://schemas.microsoft.com/office/powerpoint/2010/main" val="625458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4F257AA7-937D-40FD-93DF-57C202784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a:extLst>
              <a:ext uri="{FF2B5EF4-FFF2-40B4-BE49-F238E27FC236}">
                <a16:creationId xmlns:a16="http://schemas.microsoft.com/office/drawing/2014/main" id="{86F16772-7E47-4361-B40F-4B0F4DC6F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4" name="Rectangle 33">
            <a:extLst>
              <a:ext uri="{FF2B5EF4-FFF2-40B4-BE49-F238E27FC236}">
                <a16:creationId xmlns:a16="http://schemas.microsoft.com/office/drawing/2014/main" id="{79FA8816-1A74-437F-87D9-8CB1C252F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D38F43D-7251-49DA-8210-748ED92CD6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5608255" cy="5334001"/>
          </a:xfrm>
          <a:prstGeom prst="rect">
            <a:avLst/>
          </a:prstGeom>
          <a:solidFill>
            <a:srgbClr val="4E633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4801C4A-8884-B946-AFBF-E93ACFD39275}"/>
              </a:ext>
            </a:extLst>
          </p:cNvPr>
          <p:cNvSpPr>
            <a:spLocks noGrp="1"/>
          </p:cNvSpPr>
          <p:nvPr>
            <p:ph type="title"/>
          </p:nvPr>
        </p:nvSpPr>
        <p:spPr>
          <a:xfrm>
            <a:off x="289248" y="1123837"/>
            <a:ext cx="4998963" cy="1255469"/>
          </a:xfrm>
        </p:spPr>
        <p:txBody>
          <a:bodyPr vert="horz" lIns="91440" tIns="45720" rIns="91440" bIns="45720" rtlCol="0" anchor="ctr">
            <a:normAutofit/>
          </a:bodyPr>
          <a:lstStyle/>
          <a:p>
            <a:r>
              <a:rPr lang="en-US" dirty="0">
                <a:latin typeface="Centaur" panose="02030504050205020304" pitchFamily="18" charset="77"/>
              </a:rPr>
              <a:t>Four Pillars: Treasure </a:t>
            </a:r>
          </a:p>
        </p:txBody>
      </p:sp>
      <p:sp>
        <p:nvSpPr>
          <p:cNvPr id="3" name="Content Placeholder 2">
            <a:extLst>
              <a:ext uri="{FF2B5EF4-FFF2-40B4-BE49-F238E27FC236}">
                <a16:creationId xmlns:a16="http://schemas.microsoft.com/office/drawing/2014/main" id="{8AA8571A-305A-AF4E-B8E3-1357CA20CE94}"/>
              </a:ext>
            </a:extLst>
          </p:cNvPr>
          <p:cNvSpPr>
            <a:spLocks noGrp="1"/>
          </p:cNvSpPr>
          <p:nvPr>
            <p:ph sz="half" idx="1"/>
          </p:nvPr>
        </p:nvSpPr>
        <p:spPr>
          <a:xfrm>
            <a:off x="289249" y="2510395"/>
            <a:ext cx="4998962" cy="3274586"/>
          </a:xfrm>
        </p:spPr>
        <p:txBody>
          <a:bodyPr vert="horz" lIns="91440" tIns="45720" rIns="91440" bIns="45720" rtlCol="0" anchor="t">
            <a:normAutofit fontScale="92500" lnSpcReduction="10000"/>
          </a:bodyPr>
          <a:lstStyle/>
          <a:p>
            <a:pPr>
              <a:buClr>
                <a:srgbClr val="629FD9"/>
              </a:buClr>
            </a:pPr>
            <a:r>
              <a:rPr lang="en-US" sz="1600" dirty="0">
                <a:solidFill>
                  <a:srgbClr val="FFFFFF"/>
                </a:solidFill>
              </a:rPr>
              <a:t>As mentioned before, Selena exemplifies time, trust, and talents in her philanthropic work. When it comes to what treasures she can bring to the table she has plenty to offer. </a:t>
            </a:r>
          </a:p>
          <a:p>
            <a:pPr>
              <a:buClr>
                <a:srgbClr val="629FD9"/>
              </a:buClr>
            </a:pPr>
            <a:r>
              <a:rPr lang="en-US" sz="1600" dirty="0">
                <a:solidFill>
                  <a:srgbClr val="FFFFFF"/>
                </a:solidFill>
              </a:rPr>
              <a:t>Because she is well off in many ways and she is in the music and movie industry she knows several people that would be willing to help organizations and nonprofits. </a:t>
            </a:r>
          </a:p>
          <a:p>
            <a:pPr>
              <a:buClr>
                <a:srgbClr val="629FD9"/>
              </a:buClr>
            </a:pPr>
            <a:r>
              <a:rPr lang="en-US" sz="1600" dirty="0">
                <a:solidFill>
                  <a:srgbClr val="FFFFFF"/>
                </a:solidFill>
              </a:rPr>
              <a:t>She is also great at motivating people, especially when it comes to children. </a:t>
            </a:r>
          </a:p>
          <a:p>
            <a:pPr>
              <a:buClr>
                <a:srgbClr val="629FD9"/>
              </a:buClr>
            </a:pPr>
            <a:r>
              <a:rPr lang="en-US" sz="1600" dirty="0">
                <a:solidFill>
                  <a:srgbClr val="FFFFFF"/>
                </a:solidFill>
              </a:rPr>
              <a:t>She is Latina and can speak Spanish so she would likely be able to help break through language barriers as well. </a:t>
            </a:r>
          </a:p>
          <a:p>
            <a:pPr>
              <a:buClr>
                <a:srgbClr val="629FD9"/>
              </a:buClr>
            </a:pPr>
            <a:r>
              <a:rPr lang="en-US" sz="1600" dirty="0">
                <a:solidFill>
                  <a:srgbClr val="FFFFFF"/>
                </a:solidFill>
              </a:rPr>
              <a:t>Lastly, she has spoken publicly several times and is very passionate when doing so; therefore, she would be the perfect spokesperson for any organization. </a:t>
            </a:r>
          </a:p>
          <a:p>
            <a:pPr>
              <a:buClr>
                <a:srgbClr val="629FD9"/>
              </a:buClr>
            </a:pPr>
            <a:endParaRPr lang="en-US" sz="1300" dirty="0">
              <a:solidFill>
                <a:srgbClr val="FFFFFF"/>
              </a:solidFill>
            </a:endParaRPr>
          </a:p>
        </p:txBody>
      </p:sp>
      <p:sp>
        <p:nvSpPr>
          <p:cNvPr id="38" name="Rectangle 37">
            <a:extLst>
              <a:ext uri="{FF2B5EF4-FFF2-40B4-BE49-F238E27FC236}">
                <a16:creationId xmlns:a16="http://schemas.microsoft.com/office/drawing/2014/main" id="{318CA966-7397-43DD-A3FB-DA4061893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86093" y="758952"/>
            <a:ext cx="2508038" cy="1830905"/>
          </a:xfrm>
          <a:prstGeom prst="rect">
            <a:avLst/>
          </a:prstGeom>
          <a:solidFill>
            <a:srgbClr val="4E6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41C54A8-5388-4520-9A13-3214D466A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2617" y="4111309"/>
            <a:ext cx="2730076" cy="1978595"/>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A4DA92B8-ECB2-42EA-AA82-1CDDF6164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903F95D8-6459-7F41-B566-2D11D0F9B1CE}"/>
              </a:ext>
            </a:extLst>
          </p:cNvPr>
          <p:cNvPicPr>
            <a:picLocks noChangeAspect="1"/>
          </p:cNvPicPr>
          <p:nvPr/>
        </p:nvPicPr>
        <p:blipFill>
          <a:blip r:embed="rId2"/>
          <a:stretch>
            <a:fillRect/>
          </a:stretch>
        </p:blipFill>
        <p:spPr>
          <a:xfrm>
            <a:off x="6082889" y="4111308"/>
            <a:ext cx="2730075" cy="2008331"/>
          </a:xfrm>
          <a:prstGeom prst="rect">
            <a:avLst/>
          </a:prstGeom>
        </p:spPr>
      </p:pic>
      <p:pic>
        <p:nvPicPr>
          <p:cNvPr id="9" name="Content Placeholder 8" descr="A picture containing person&#13;&#10;&#13;&#10;Description automatically generated">
            <a:extLst>
              <a:ext uri="{FF2B5EF4-FFF2-40B4-BE49-F238E27FC236}">
                <a16:creationId xmlns:a16="http://schemas.microsoft.com/office/drawing/2014/main" id="{5AED2FE7-1791-BA4E-A3B2-0D665B0719D6}"/>
              </a:ext>
            </a:extLst>
          </p:cNvPr>
          <p:cNvPicPr>
            <a:picLocks noGrp="1" noChangeAspect="1"/>
          </p:cNvPicPr>
          <p:nvPr>
            <p:ph sz="half" idx="2"/>
          </p:nvPr>
        </p:nvPicPr>
        <p:blipFill>
          <a:blip r:embed="rId3"/>
          <a:stretch>
            <a:fillRect/>
          </a:stretch>
        </p:blipFill>
        <p:spPr>
          <a:xfrm>
            <a:off x="6835002" y="3606320"/>
            <a:ext cx="4819995" cy="2008331"/>
          </a:xfrm>
        </p:spPr>
      </p:pic>
      <p:pic>
        <p:nvPicPr>
          <p:cNvPr id="12" name="Picture 11" descr="A group of young children sitting next to a child&#13;&#10;&#13;&#10;Description automatically generated">
            <a:extLst>
              <a:ext uri="{FF2B5EF4-FFF2-40B4-BE49-F238E27FC236}">
                <a16:creationId xmlns:a16="http://schemas.microsoft.com/office/drawing/2014/main" id="{6C4B5152-2FDA-DD47-AD59-5AA0A8DCD646}"/>
              </a:ext>
            </a:extLst>
          </p:cNvPr>
          <p:cNvPicPr>
            <a:picLocks noChangeAspect="1"/>
          </p:cNvPicPr>
          <p:nvPr/>
        </p:nvPicPr>
        <p:blipFill>
          <a:blip r:embed="rId4"/>
          <a:stretch>
            <a:fillRect/>
          </a:stretch>
        </p:blipFill>
        <p:spPr>
          <a:xfrm>
            <a:off x="6468247" y="1282630"/>
            <a:ext cx="3303239" cy="2193351"/>
          </a:xfrm>
          <a:prstGeom prst="rect">
            <a:avLst/>
          </a:prstGeom>
        </p:spPr>
      </p:pic>
    </p:spTree>
    <p:extLst>
      <p:ext uri="{BB962C8B-B14F-4D97-AF65-F5344CB8AC3E}">
        <p14:creationId xmlns:p14="http://schemas.microsoft.com/office/powerpoint/2010/main" val="1128574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465B6-D335-6745-9230-96247DA380A2}"/>
              </a:ext>
            </a:extLst>
          </p:cNvPr>
          <p:cNvSpPr>
            <a:spLocks noGrp="1"/>
          </p:cNvSpPr>
          <p:nvPr>
            <p:ph type="title"/>
          </p:nvPr>
        </p:nvSpPr>
        <p:spPr/>
        <p:txBody>
          <a:bodyPr>
            <a:normAutofit/>
          </a:bodyPr>
          <a:lstStyle/>
          <a:p>
            <a:pPr algn="ctr"/>
            <a:r>
              <a:rPr lang="en-US" sz="4800" dirty="0">
                <a:latin typeface="Centaur" panose="02030504050205020304" pitchFamily="18" charset="77"/>
              </a:rPr>
              <a:t>Selena’s Impact </a:t>
            </a:r>
          </a:p>
        </p:txBody>
      </p:sp>
      <p:sp>
        <p:nvSpPr>
          <p:cNvPr id="3" name="Content Placeholder 2">
            <a:extLst>
              <a:ext uri="{FF2B5EF4-FFF2-40B4-BE49-F238E27FC236}">
                <a16:creationId xmlns:a16="http://schemas.microsoft.com/office/drawing/2014/main" id="{900813C9-AAF0-0840-8B31-C90163D7CF41}"/>
              </a:ext>
            </a:extLst>
          </p:cNvPr>
          <p:cNvSpPr>
            <a:spLocks noGrp="1"/>
          </p:cNvSpPr>
          <p:nvPr>
            <p:ph idx="1"/>
          </p:nvPr>
        </p:nvSpPr>
        <p:spPr>
          <a:xfrm>
            <a:off x="3834762" y="1123837"/>
            <a:ext cx="7315200" cy="5120640"/>
          </a:xfrm>
        </p:spPr>
        <p:txBody>
          <a:bodyPr/>
          <a:lstStyle/>
          <a:p>
            <a:r>
              <a:rPr lang="en-US" dirty="0"/>
              <a:t>While there is no definite number to represent how much money Selena Gomez has donated in her life thus far or how much she plans on donating, it has been found that she helped raised over $500,000 for the Lupus Research Alliance. After she agreed to work with director Woody Allen, she received quite a bit of hate for it. Because of this she donated more money to Times Up than she received for her film. </a:t>
            </a:r>
          </a:p>
          <a:p>
            <a:r>
              <a:rPr lang="en-US" dirty="0"/>
              <a:t>Selena isn’t very vocal about monetary donations that she makes, but as shown previously she has impacted the lives of children, women, and mankind all over the world through organizations like UNICEF, A21, and the Lupus Research Alliance to name a few. </a:t>
            </a:r>
          </a:p>
          <a:p>
            <a:r>
              <a:rPr lang="en-US" dirty="0"/>
              <a:t>Giving back and changing the conversation about difficult subjects is something that Selena has never been ashamed of and something tells me she won’t be stopping any time soon. Her work with these organization will continue on for years to come and will remain a part of her legacy. </a:t>
            </a:r>
          </a:p>
          <a:p>
            <a:endParaRPr lang="en-US" dirty="0"/>
          </a:p>
        </p:txBody>
      </p:sp>
    </p:spTree>
    <p:extLst>
      <p:ext uri="{BB962C8B-B14F-4D97-AF65-F5344CB8AC3E}">
        <p14:creationId xmlns:p14="http://schemas.microsoft.com/office/powerpoint/2010/main" val="3957973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A799688-A65C-4846-822E-8B7A3731B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A08376FC-75EF-4E04-AAE7-50AC47B40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0FD3A18F-3514-4129-95E2-B646925B9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599"/>
            <a:ext cx="5608255" cy="5336401"/>
          </a:xfrm>
          <a:prstGeom prst="rect">
            <a:avLst/>
          </a:prstGeom>
          <a:solidFill>
            <a:srgbClr val="626344"/>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Content Placeholder 5" descr="A picture containing indoor&#13;&#10;&#13;&#10;Description automatically generated">
            <a:extLst>
              <a:ext uri="{FF2B5EF4-FFF2-40B4-BE49-F238E27FC236}">
                <a16:creationId xmlns:a16="http://schemas.microsoft.com/office/drawing/2014/main" id="{AA24D5A4-B52F-5E42-BE4E-E1A253E80918}"/>
              </a:ext>
            </a:extLst>
          </p:cNvPr>
          <p:cNvPicPr>
            <a:picLocks noGrp="1" noChangeAspect="1"/>
          </p:cNvPicPr>
          <p:nvPr>
            <p:ph sz="half" idx="2"/>
          </p:nvPr>
        </p:nvPicPr>
        <p:blipFill>
          <a:blip r:embed="rId2" cstate="hqprint">
            <a:extLst>
              <a:ext uri="{28A0092B-C50C-407E-A947-70E740481C1C}">
                <a14:useLocalDpi xmlns:a14="http://schemas.microsoft.com/office/drawing/2010/main"/>
              </a:ext>
            </a:extLst>
          </a:blip>
          <a:stretch>
            <a:fillRect/>
          </a:stretch>
        </p:blipFill>
        <p:spPr>
          <a:xfrm>
            <a:off x="6659760" y="759599"/>
            <a:ext cx="4104600" cy="5330650"/>
          </a:xfrm>
          <a:prstGeom prst="rect">
            <a:avLst/>
          </a:prstGeom>
        </p:spPr>
      </p:pic>
      <p:pic>
        <p:nvPicPr>
          <p:cNvPr id="8" name="Picture 7">
            <a:extLst>
              <a:ext uri="{FF2B5EF4-FFF2-40B4-BE49-F238E27FC236}">
                <a16:creationId xmlns:a16="http://schemas.microsoft.com/office/drawing/2014/main" id="{12395EF9-C05F-7349-AA2A-509550D30718}"/>
              </a:ext>
            </a:extLst>
          </p:cNvPr>
          <p:cNvPicPr>
            <a:picLocks noChangeAspect="1"/>
          </p:cNvPicPr>
          <p:nvPr/>
        </p:nvPicPr>
        <p:blipFill>
          <a:blip r:embed="rId3"/>
          <a:stretch>
            <a:fillRect/>
          </a:stretch>
        </p:blipFill>
        <p:spPr>
          <a:xfrm>
            <a:off x="-15437" y="744359"/>
            <a:ext cx="5693789" cy="5345545"/>
          </a:xfrm>
          <a:prstGeom prst="rect">
            <a:avLst/>
          </a:prstGeom>
        </p:spPr>
      </p:pic>
      <p:sp>
        <p:nvSpPr>
          <p:cNvPr id="3" name="Content Placeholder 2">
            <a:extLst>
              <a:ext uri="{FF2B5EF4-FFF2-40B4-BE49-F238E27FC236}">
                <a16:creationId xmlns:a16="http://schemas.microsoft.com/office/drawing/2014/main" id="{9244ADDE-CE3E-774D-9926-9D8312FC8AB9}"/>
              </a:ext>
            </a:extLst>
          </p:cNvPr>
          <p:cNvSpPr>
            <a:spLocks noGrp="1"/>
          </p:cNvSpPr>
          <p:nvPr>
            <p:ph sz="half" idx="1"/>
          </p:nvPr>
        </p:nvSpPr>
        <p:spPr>
          <a:xfrm>
            <a:off x="297669" y="2562794"/>
            <a:ext cx="4998962" cy="3274586"/>
          </a:xfrm>
        </p:spPr>
        <p:txBody>
          <a:bodyPr vert="horz" lIns="91440" tIns="45720" rIns="91440" bIns="45720" rtlCol="0" anchor="t">
            <a:normAutofit/>
          </a:bodyPr>
          <a:lstStyle/>
          <a:p>
            <a:pPr lvl="0">
              <a:buClr>
                <a:srgbClr val="AC7062"/>
              </a:buClr>
            </a:pPr>
            <a:r>
              <a:rPr lang="en-US" sz="1400" dirty="0">
                <a:solidFill>
                  <a:srgbClr val="FFFFFF"/>
                </a:solidFill>
              </a:rPr>
              <a:t>Selena Gomez doesn’t let negativity in the world change her giving habits. When tough times arise that’s when she knows she’s needed most which is something I would like to work into my legacy. She has clearly defined her areas of concerns and is very vocal about them. I believe the key is that she is unashamed of her beliefs and values. Because of this she is able to be as unapologetically herself as she wants to be. In return she can speak about things such as Human Trafficking, Human Rights, Women Rights, and Children and bring awareness to these areas of concerns. This is incredibly important to achieve as a philanthropist. Above all else, Selena puts others above herself whenever she can which is an attribute I consider to be philanthropic. I have admired Selena for years and all the hard work she has put in with several charities and nonprofit organizations. My hope is that others around the world are as inspired as I have been so that we can make a change together. </a:t>
            </a:r>
          </a:p>
          <a:p>
            <a:pPr>
              <a:buClr>
                <a:srgbClr val="AC7062"/>
              </a:buClr>
            </a:pPr>
            <a:endParaRPr lang="en-US" sz="1400" dirty="0">
              <a:solidFill>
                <a:srgbClr val="FFFFFF"/>
              </a:solidFill>
            </a:endParaRPr>
          </a:p>
        </p:txBody>
      </p:sp>
      <p:sp>
        <p:nvSpPr>
          <p:cNvPr id="2" name="Title 1">
            <a:extLst>
              <a:ext uri="{FF2B5EF4-FFF2-40B4-BE49-F238E27FC236}">
                <a16:creationId xmlns:a16="http://schemas.microsoft.com/office/drawing/2014/main" id="{3EAEC3B5-75E9-DD41-80EF-19AB127DD071}"/>
              </a:ext>
            </a:extLst>
          </p:cNvPr>
          <p:cNvSpPr>
            <a:spLocks noGrp="1"/>
          </p:cNvSpPr>
          <p:nvPr>
            <p:ph type="title"/>
          </p:nvPr>
        </p:nvSpPr>
        <p:spPr>
          <a:xfrm>
            <a:off x="304644" y="1033462"/>
            <a:ext cx="4998963" cy="1255469"/>
          </a:xfrm>
        </p:spPr>
        <p:txBody>
          <a:bodyPr vert="horz" lIns="91440" tIns="45720" rIns="91440" bIns="45720" rtlCol="0" anchor="ctr">
            <a:noAutofit/>
          </a:bodyPr>
          <a:lstStyle/>
          <a:p>
            <a:pPr algn="ctr"/>
            <a:r>
              <a:rPr lang="en-US" dirty="0">
                <a:latin typeface="Centaur" panose="02030504050205020304" pitchFamily="18" charset="77"/>
              </a:rPr>
              <a:t>What Can She Teach Others? What Has She Taught Me?</a:t>
            </a:r>
          </a:p>
        </p:txBody>
      </p:sp>
    </p:spTree>
    <p:extLst>
      <p:ext uri="{BB962C8B-B14F-4D97-AF65-F5344CB8AC3E}">
        <p14:creationId xmlns:p14="http://schemas.microsoft.com/office/powerpoint/2010/main" val="3792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80516254-1D9F-4F3A-9870-3A3280BE2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2">
            <a:extLst>
              <a:ext uri="{FF2B5EF4-FFF2-40B4-BE49-F238E27FC236}">
                <a16:creationId xmlns:a16="http://schemas.microsoft.com/office/drawing/2014/main" id="{5590353D-2B81-494C-819B-15DA5A646B85}"/>
              </a:ext>
            </a:extLst>
          </p:cNvPr>
          <p:cNvSpPr>
            <a:spLocks noGrp="1"/>
          </p:cNvSpPr>
          <p:nvPr>
            <p:ph type="title"/>
          </p:nvPr>
        </p:nvSpPr>
        <p:spPr>
          <a:xfrm>
            <a:off x="1539116" y="864108"/>
            <a:ext cx="3073914" cy="5120639"/>
          </a:xfrm>
        </p:spPr>
        <p:txBody>
          <a:bodyPr>
            <a:normAutofit/>
          </a:bodyPr>
          <a:lstStyle/>
          <a:p>
            <a:pPr algn="r"/>
            <a:r>
              <a:rPr lang="en-US">
                <a:solidFill>
                  <a:schemeClr val="tx1">
                    <a:lumMod val="85000"/>
                    <a:lumOff val="15000"/>
                  </a:schemeClr>
                </a:solidFill>
                <a:latin typeface="Centaur" panose="02030504050205020304" pitchFamily="18" charset="77"/>
              </a:rPr>
              <a:t>Works Cited</a:t>
            </a:r>
          </a:p>
        </p:txBody>
      </p:sp>
      <p:sp>
        <p:nvSpPr>
          <p:cNvPr id="17" name="Rectangle 10">
            <a:extLst>
              <a:ext uri="{FF2B5EF4-FFF2-40B4-BE49-F238E27FC236}">
                <a16:creationId xmlns:a16="http://schemas.microsoft.com/office/drawing/2014/main" id="{FC14672B-27A5-4CDA-ABAF-5E4CF4B41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2">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Content Placeholder 3">
            <a:extLst>
              <a:ext uri="{FF2B5EF4-FFF2-40B4-BE49-F238E27FC236}">
                <a16:creationId xmlns:a16="http://schemas.microsoft.com/office/drawing/2014/main" id="{DF175BBA-8827-B646-A66D-E366CF09BEAC}"/>
              </a:ext>
            </a:extLst>
          </p:cNvPr>
          <p:cNvSpPr>
            <a:spLocks noGrp="1"/>
          </p:cNvSpPr>
          <p:nvPr>
            <p:ph idx="1"/>
          </p:nvPr>
        </p:nvSpPr>
        <p:spPr>
          <a:xfrm>
            <a:off x="5289229" y="864108"/>
            <a:ext cx="5910677" cy="5120640"/>
          </a:xfrm>
        </p:spPr>
        <p:txBody>
          <a:bodyPr>
            <a:normAutofit fontScale="92500" lnSpcReduction="10000"/>
          </a:bodyPr>
          <a:lstStyle/>
          <a:p>
            <a:r>
              <a:rPr lang="en-US" sz="1400" dirty="0">
                <a:hlinkClick r:id="rId2"/>
              </a:rPr>
              <a:t>https://www.looktothestars.org/celebrity/selena-gomez#charities</a:t>
            </a:r>
            <a:endParaRPr lang="en-US" sz="1400" dirty="0"/>
          </a:p>
          <a:p>
            <a:r>
              <a:rPr lang="en-US" sz="1400" dirty="0">
                <a:hlinkClick r:id="rId3"/>
              </a:rPr>
              <a:t>https://www.etonline.com/selena-gomez-discusses-the-real-purpose-of-her-recent-interview-109018</a:t>
            </a:r>
            <a:endParaRPr lang="en-US" sz="1400" dirty="0"/>
          </a:p>
          <a:p>
            <a:r>
              <a:rPr lang="en-US" sz="1400" dirty="0">
                <a:hlinkClick r:id="rId4"/>
              </a:rPr>
              <a:t>https://www.unicefusa.org/supporters/celebrities/ambassadors/selena-gomez</a:t>
            </a:r>
            <a:endParaRPr lang="en-US" sz="1400" dirty="0"/>
          </a:p>
          <a:p>
            <a:r>
              <a:rPr lang="en-US" sz="1400" dirty="0">
                <a:hlinkClick r:id="rId5"/>
              </a:rPr>
              <a:t>https://www.billboard.com/articles/columns/pop/8039667/selena-gomez-lupus-gala-kidney-transplant-speech</a:t>
            </a:r>
            <a:endParaRPr lang="en-US" sz="1400" dirty="0"/>
          </a:p>
          <a:p>
            <a:r>
              <a:rPr lang="en-US" sz="1400" dirty="0">
                <a:hlinkClick r:id="rId6"/>
              </a:rPr>
              <a:t>http://armyofselenagomez.com/charity/</a:t>
            </a:r>
            <a:endParaRPr lang="en-US" sz="1400" dirty="0"/>
          </a:p>
          <a:p>
            <a:r>
              <a:rPr lang="en-US" sz="1400" dirty="0">
                <a:hlinkClick r:id="rId7"/>
              </a:rPr>
              <a:t>https://www.wmagazine.com/story/selena-gomez-coach-mentor-high-school-students</a:t>
            </a:r>
            <a:endParaRPr lang="en-US" sz="1400" dirty="0"/>
          </a:p>
          <a:p>
            <a:r>
              <a:rPr lang="en-US" sz="1400" dirty="0">
                <a:hlinkClick r:id="rId8"/>
              </a:rPr>
              <a:t>https://people.com/music/selena-gomez-best-ive-ever-been-social-media-hiatus/</a:t>
            </a:r>
            <a:endParaRPr lang="en-US" sz="1400" dirty="0"/>
          </a:p>
          <a:p>
            <a:r>
              <a:rPr lang="en-US" sz="1400" dirty="0">
                <a:hlinkClick r:id="rId9"/>
              </a:rPr>
              <a:t>https://www.elitedaily.com/life/selena-reinvent-yourself/1224533</a:t>
            </a:r>
            <a:endParaRPr lang="en-US" sz="1400" dirty="0"/>
          </a:p>
          <a:p>
            <a:r>
              <a:rPr lang="en-US" sz="1400" dirty="0">
                <a:hlinkClick r:id="rId10"/>
              </a:rPr>
              <a:t>https://www.cosmopolitan.com/entertainment/celebs/a22998173/selena-gomez-a21-internship/</a:t>
            </a:r>
            <a:endParaRPr lang="en-US" sz="1400" dirty="0"/>
          </a:p>
          <a:p>
            <a:r>
              <a:rPr lang="en-US" sz="1400" dirty="0">
                <a:hlinkClick r:id="rId11"/>
              </a:rPr>
              <a:t>http://selenagomez.wikia.com/wiki/Philanthropy</a:t>
            </a:r>
            <a:endParaRPr lang="en-US" sz="1400" dirty="0"/>
          </a:p>
          <a:p>
            <a:r>
              <a:rPr lang="en-US" sz="1400" dirty="0">
                <a:hlinkClick r:id="rId12"/>
              </a:rPr>
              <a:t>https://www.entitymag.com/how-much-is-selena-gomez-worth/</a:t>
            </a:r>
            <a:endParaRPr lang="en-US" sz="1400" dirty="0"/>
          </a:p>
          <a:p>
            <a:r>
              <a:rPr lang="en-US" sz="1400" dirty="0">
                <a:hlinkClick r:id="rId13"/>
              </a:rPr>
              <a:t>https://www.eonline.com/news/880340/selena-gomez-helps-raise-almost-500-000-for-lupus-research-alliance</a:t>
            </a:r>
            <a:r>
              <a:rPr lang="en-US" sz="1400" dirty="0"/>
              <a:t> </a:t>
            </a:r>
          </a:p>
          <a:p>
            <a:r>
              <a:rPr lang="en-US" sz="1400" dirty="0">
                <a:hlinkClick r:id="rId14"/>
              </a:rPr>
              <a:t>https://www.bustle.com/p/selena-gomez-donated-more-money-to-times-up-than-she-received-for-her-woody-allen-movie-report-7927159</a:t>
            </a:r>
            <a:endParaRPr lang="en-US" sz="1400" dirty="0"/>
          </a:p>
          <a:p>
            <a:endParaRPr lang="en-US" sz="1400" dirty="0"/>
          </a:p>
        </p:txBody>
      </p:sp>
      <p:sp>
        <p:nvSpPr>
          <p:cNvPr id="15" name="Rectangle 14">
            <a:extLst>
              <a:ext uri="{FF2B5EF4-FFF2-40B4-BE49-F238E27FC236}">
                <a16:creationId xmlns:a16="http://schemas.microsoft.com/office/drawing/2014/main" id="{9A206779-5C74-4555-94BC-5845C92E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7171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F257AA7-937D-40FD-93DF-57C202784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86F16772-7E47-4361-B40F-4B0F4DC6F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7" name="Rectangle 16">
            <a:extLst>
              <a:ext uri="{FF2B5EF4-FFF2-40B4-BE49-F238E27FC236}">
                <a16:creationId xmlns:a16="http://schemas.microsoft.com/office/drawing/2014/main" id="{79FA8816-1A74-437F-87D9-8CB1C252F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D38F43D-7251-49DA-8210-748ED92CD6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5608255" cy="5334001"/>
          </a:xfrm>
          <a:prstGeom prst="rect">
            <a:avLst/>
          </a:prstGeom>
          <a:solidFill>
            <a:srgbClr val="37395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8471279-43D5-8348-9A85-3DE8E85B6392}"/>
              </a:ext>
            </a:extLst>
          </p:cNvPr>
          <p:cNvSpPr>
            <a:spLocks noGrp="1"/>
          </p:cNvSpPr>
          <p:nvPr>
            <p:ph type="title"/>
          </p:nvPr>
        </p:nvSpPr>
        <p:spPr>
          <a:xfrm>
            <a:off x="289248" y="1123837"/>
            <a:ext cx="4998963" cy="1255469"/>
          </a:xfrm>
        </p:spPr>
        <p:txBody>
          <a:bodyPr vert="horz" lIns="91440" tIns="45720" rIns="91440" bIns="45720" rtlCol="0" anchor="ctr">
            <a:noAutofit/>
          </a:bodyPr>
          <a:lstStyle/>
          <a:p>
            <a:pPr algn="ctr"/>
            <a:r>
              <a:rPr lang="en-US" sz="4800" dirty="0">
                <a:latin typeface="Centaur" panose="02030504050205020304" pitchFamily="18" charset="77"/>
              </a:rPr>
              <a:t>How She Gained Her Wealth </a:t>
            </a:r>
          </a:p>
        </p:txBody>
      </p:sp>
      <p:sp>
        <p:nvSpPr>
          <p:cNvPr id="3" name="Content Placeholder 2">
            <a:extLst>
              <a:ext uri="{FF2B5EF4-FFF2-40B4-BE49-F238E27FC236}">
                <a16:creationId xmlns:a16="http://schemas.microsoft.com/office/drawing/2014/main" id="{1C971C1F-4DA8-5449-8C7F-C23D08B6B12E}"/>
              </a:ext>
            </a:extLst>
          </p:cNvPr>
          <p:cNvSpPr>
            <a:spLocks noGrp="1"/>
          </p:cNvSpPr>
          <p:nvPr>
            <p:ph sz="half" idx="1"/>
          </p:nvPr>
        </p:nvSpPr>
        <p:spPr>
          <a:xfrm>
            <a:off x="289249" y="2510395"/>
            <a:ext cx="4998962" cy="3274586"/>
          </a:xfrm>
        </p:spPr>
        <p:txBody>
          <a:bodyPr vert="horz" lIns="91440" tIns="45720" rIns="91440" bIns="45720" rtlCol="0" anchor="t">
            <a:noAutofit/>
          </a:bodyPr>
          <a:lstStyle/>
          <a:p>
            <a:pPr>
              <a:buClr>
                <a:srgbClr val="7BA8F5"/>
              </a:buClr>
            </a:pPr>
            <a:r>
              <a:rPr lang="en-US" sz="1300" dirty="0">
                <a:solidFill>
                  <a:srgbClr val="FFFFFF"/>
                </a:solidFill>
              </a:rPr>
              <a:t>Selena Gomez has been on television since she got her breakout role on Barney when she was only seven years old. </a:t>
            </a:r>
          </a:p>
          <a:p>
            <a:pPr>
              <a:buClr>
                <a:srgbClr val="7BA8F5"/>
              </a:buClr>
            </a:pPr>
            <a:r>
              <a:rPr lang="en-US" sz="1300" dirty="0">
                <a:solidFill>
                  <a:srgbClr val="FFFFFF"/>
                </a:solidFill>
              </a:rPr>
              <a:t>According to </a:t>
            </a:r>
            <a:r>
              <a:rPr lang="en-US" sz="1300" i="1" dirty="0">
                <a:solidFill>
                  <a:srgbClr val="FFFFFF"/>
                </a:solidFill>
              </a:rPr>
              <a:t>Entity</a:t>
            </a:r>
            <a:r>
              <a:rPr lang="en-US" sz="1300" dirty="0">
                <a:solidFill>
                  <a:srgbClr val="FFFFFF"/>
                </a:solidFill>
              </a:rPr>
              <a:t> magazine there are 6 big ways in which Selena Gomez has accumulated her $50 million net worth at just 26 years old. </a:t>
            </a:r>
          </a:p>
          <a:p>
            <a:pPr lvl="1">
              <a:buClr>
                <a:srgbClr val="7BA8F5"/>
              </a:buClr>
            </a:pPr>
            <a:r>
              <a:rPr lang="en-US" sz="1300" dirty="0">
                <a:solidFill>
                  <a:srgbClr val="FFFFFF"/>
                </a:solidFill>
              </a:rPr>
              <a:t>1. She has sold millions of songs and albums around the world </a:t>
            </a:r>
          </a:p>
          <a:p>
            <a:pPr lvl="1">
              <a:buClr>
                <a:srgbClr val="7BA8F5"/>
              </a:buClr>
            </a:pPr>
            <a:r>
              <a:rPr lang="en-US" sz="1300" dirty="0">
                <a:solidFill>
                  <a:srgbClr val="FFFFFF"/>
                </a:solidFill>
              </a:rPr>
              <a:t>2. Her social media posts are worth $550,000 each </a:t>
            </a:r>
          </a:p>
          <a:p>
            <a:pPr lvl="1">
              <a:buClr>
                <a:srgbClr val="7BA8F5"/>
              </a:buClr>
            </a:pPr>
            <a:r>
              <a:rPr lang="en-US" sz="1300" dirty="0">
                <a:solidFill>
                  <a:srgbClr val="FFFFFF"/>
                </a:solidFill>
              </a:rPr>
              <a:t>3. She was the star on a hit Disney Channel Show growing up called </a:t>
            </a:r>
            <a:r>
              <a:rPr lang="en-US" sz="1300" i="1" dirty="0">
                <a:solidFill>
                  <a:srgbClr val="FFFFFF"/>
                </a:solidFill>
              </a:rPr>
              <a:t>Wizards of Waverly Place </a:t>
            </a:r>
          </a:p>
          <a:p>
            <a:pPr lvl="1">
              <a:buClr>
                <a:srgbClr val="7BA8F5"/>
              </a:buClr>
            </a:pPr>
            <a:r>
              <a:rPr lang="en-US" sz="1300" dirty="0">
                <a:solidFill>
                  <a:srgbClr val="FFFFFF"/>
                </a:solidFill>
              </a:rPr>
              <a:t>4. She’s made a lot of money from acting in several movies </a:t>
            </a:r>
          </a:p>
          <a:p>
            <a:pPr lvl="1">
              <a:buClr>
                <a:srgbClr val="7BA8F5"/>
              </a:buClr>
            </a:pPr>
            <a:r>
              <a:rPr lang="en-US" sz="1300" dirty="0">
                <a:solidFill>
                  <a:srgbClr val="FFFFFF"/>
                </a:solidFill>
              </a:rPr>
              <a:t>5. He has endorsement deals with large companies such as </a:t>
            </a:r>
            <a:r>
              <a:rPr lang="en-US" sz="1300" i="1" dirty="0">
                <a:solidFill>
                  <a:srgbClr val="FFFFFF"/>
                </a:solidFill>
              </a:rPr>
              <a:t>Coach, Puma, Coca-Cola, Pantene, </a:t>
            </a:r>
            <a:r>
              <a:rPr lang="en-US" sz="1300" dirty="0">
                <a:solidFill>
                  <a:srgbClr val="FFFFFF"/>
                </a:solidFill>
              </a:rPr>
              <a:t>and</a:t>
            </a:r>
            <a:r>
              <a:rPr lang="en-US" sz="1300" i="1" dirty="0">
                <a:solidFill>
                  <a:srgbClr val="FFFFFF"/>
                </a:solidFill>
              </a:rPr>
              <a:t> Louis Vuitton </a:t>
            </a:r>
          </a:p>
          <a:p>
            <a:pPr lvl="1">
              <a:buClr>
                <a:srgbClr val="7BA8F5"/>
              </a:buClr>
            </a:pPr>
            <a:r>
              <a:rPr lang="en-US" sz="1300" dirty="0">
                <a:solidFill>
                  <a:srgbClr val="FFFFFF"/>
                </a:solidFill>
              </a:rPr>
              <a:t>6. She has her own production company called </a:t>
            </a:r>
            <a:r>
              <a:rPr lang="en-US" sz="1300" i="1" dirty="0">
                <a:solidFill>
                  <a:srgbClr val="FFFFFF"/>
                </a:solidFill>
              </a:rPr>
              <a:t>July Moon Productio</a:t>
            </a:r>
            <a:r>
              <a:rPr lang="en-US" sz="1300" dirty="0">
                <a:solidFill>
                  <a:srgbClr val="FFFFFF"/>
                </a:solidFill>
              </a:rPr>
              <a:t>n which she started when she was only 16 years old</a:t>
            </a:r>
          </a:p>
        </p:txBody>
      </p:sp>
      <p:pic>
        <p:nvPicPr>
          <p:cNvPr id="6" name="Content Placeholder 5" descr="A person sitting on a table&#10;&#10;Description automatically generated">
            <a:extLst>
              <a:ext uri="{FF2B5EF4-FFF2-40B4-BE49-F238E27FC236}">
                <a16:creationId xmlns:a16="http://schemas.microsoft.com/office/drawing/2014/main" id="{539E5B88-F200-7244-9E90-9D27D7E46E9E}"/>
              </a:ext>
            </a:extLst>
          </p:cNvPr>
          <p:cNvPicPr>
            <a:picLocks noGrp="1" noChangeAspect="1"/>
          </p:cNvPicPr>
          <p:nvPr>
            <p:ph sz="half" idx="2"/>
          </p:nvPr>
        </p:nvPicPr>
        <p:blipFill rotWithShape="1">
          <a:blip r:embed="rId2" cstate="hqprint">
            <a:extLst>
              <a:ext uri="{28A0092B-C50C-407E-A947-70E740481C1C}">
                <a14:useLocalDpi xmlns:a14="http://schemas.microsoft.com/office/drawing/2010/main"/>
              </a:ext>
            </a:extLst>
          </a:blip>
          <a:srcRect/>
          <a:stretch/>
        </p:blipFill>
        <p:spPr>
          <a:xfrm>
            <a:off x="6102617" y="758952"/>
            <a:ext cx="2722163" cy="3191490"/>
          </a:xfrm>
          <a:prstGeom prst="rect">
            <a:avLst/>
          </a:prstGeom>
        </p:spPr>
      </p:pic>
      <p:sp>
        <p:nvSpPr>
          <p:cNvPr id="21" name="Rectangle 20">
            <a:extLst>
              <a:ext uri="{FF2B5EF4-FFF2-40B4-BE49-F238E27FC236}">
                <a16:creationId xmlns:a16="http://schemas.microsoft.com/office/drawing/2014/main" id="{318CA966-7397-43DD-A3FB-DA4061893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86093" y="758952"/>
            <a:ext cx="2508038" cy="1830905"/>
          </a:xfrm>
          <a:prstGeom prst="rect">
            <a:avLst/>
          </a:prstGeom>
          <a:solidFill>
            <a:srgbClr val="3739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41C54A8-5388-4520-9A13-3214D466A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2617" y="4111309"/>
            <a:ext cx="2730076" cy="1978595"/>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wearing a black dress&#13;&#10;&#13;&#10;Description automatically generated">
            <a:extLst>
              <a:ext uri="{FF2B5EF4-FFF2-40B4-BE49-F238E27FC236}">
                <a16:creationId xmlns:a16="http://schemas.microsoft.com/office/drawing/2014/main" id="{1E817FA5-D4AC-F446-A16F-4AD6E10467D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993560" y="2750724"/>
            <a:ext cx="2500571" cy="3339180"/>
          </a:xfrm>
          <a:prstGeom prst="rect">
            <a:avLst/>
          </a:prstGeom>
        </p:spPr>
      </p:pic>
      <p:sp>
        <p:nvSpPr>
          <p:cNvPr id="25" name="Rectangle 24">
            <a:extLst>
              <a:ext uri="{FF2B5EF4-FFF2-40B4-BE49-F238E27FC236}">
                <a16:creationId xmlns:a16="http://schemas.microsoft.com/office/drawing/2014/main" id="{A4DA92B8-ECB2-42EA-AA82-1CDDF6164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6639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2B5F8-0933-E045-969A-C2C317841AD8}"/>
              </a:ext>
            </a:extLst>
          </p:cNvPr>
          <p:cNvSpPr>
            <a:spLocks noGrp="1"/>
          </p:cNvSpPr>
          <p:nvPr>
            <p:ph type="title"/>
          </p:nvPr>
        </p:nvSpPr>
        <p:spPr/>
        <p:txBody>
          <a:bodyPr>
            <a:normAutofit/>
          </a:bodyPr>
          <a:lstStyle/>
          <a:p>
            <a:r>
              <a:rPr lang="en-US" sz="4800" dirty="0">
                <a:latin typeface="Centaur" panose="02030504050205020304" pitchFamily="18" charset="77"/>
              </a:rPr>
              <a:t>Core Values </a:t>
            </a:r>
          </a:p>
        </p:txBody>
      </p:sp>
      <p:sp>
        <p:nvSpPr>
          <p:cNvPr id="3" name="Content Placeholder 2">
            <a:extLst>
              <a:ext uri="{FF2B5EF4-FFF2-40B4-BE49-F238E27FC236}">
                <a16:creationId xmlns:a16="http://schemas.microsoft.com/office/drawing/2014/main" id="{BBDCD567-86C2-874E-A05D-FDFD52D15CD1}"/>
              </a:ext>
            </a:extLst>
          </p:cNvPr>
          <p:cNvSpPr>
            <a:spLocks noGrp="1"/>
          </p:cNvSpPr>
          <p:nvPr>
            <p:ph idx="1"/>
          </p:nvPr>
        </p:nvSpPr>
        <p:spPr/>
        <p:txBody>
          <a:bodyPr>
            <a:noAutofit/>
          </a:bodyPr>
          <a:lstStyle/>
          <a:p>
            <a:r>
              <a:rPr lang="en-US" dirty="0">
                <a:solidFill>
                  <a:schemeClr val="tx1"/>
                </a:solidFill>
              </a:rPr>
              <a:t>One of the things Selena Gomez is admired for most is her dedication to her values and morals. She has stated on several occasions that her family, work ethic, and faith are three things that are most important to her and things she can’t compromise with. </a:t>
            </a:r>
          </a:p>
          <a:p>
            <a:r>
              <a:rPr lang="en-US" dirty="0">
                <a:solidFill>
                  <a:schemeClr val="tx1"/>
                </a:solidFill>
              </a:rPr>
              <a:t>In an interview with </a:t>
            </a:r>
            <a:r>
              <a:rPr lang="en-US" i="1" dirty="0">
                <a:solidFill>
                  <a:schemeClr val="tx1"/>
                </a:solidFill>
              </a:rPr>
              <a:t>People</a:t>
            </a:r>
            <a:r>
              <a:rPr lang="en-US" dirty="0">
                <a:solidFill>
                  <a:schemeClr val="tx1"/>
                </a:solidFill>
              </a:rPr>
              <a:t> magazine she discusses her values and her focus on mental health and recovery stating that “Strength doesn’t mean that you have to put on a facade. I think strength is being vulnerable. I hope my fans learn that who they are is beautiful [and] how they can connect with people by sharing what they’re feeling.”</a:t>
            </a:r>
          </a:p>
          <a:p>
            <a:r>
              <a:rPr lang="en-US" dirty="0">
                <a:solidFill>
                  <a:schemeClr val="tx1"/>
                </a:solidFill>
              </a:rPr>
              <a:t>A third value Selena holds very close to her is giving back which she talked about in her interview with </a:t>
            </a:r>
            <a:r>
              <a:rPr lang="en-US" i="1" dirty="0">
                <a:solidFill>
                  <a:schemeClr val="tx1"/>
                </a:solidFill>
              </a:rPr>
              <a:t>Elle</a:t>
            </a:r>
            <a:r>
              <a:rPr lang="en-US" dirty="0">
                <a:solidFill>
                  <a:schemeClr val="tx1"/>
                </a:solidFill>
              </a:rPr>
              <a:t> magazine for her October cover this year. She stated, "I’m grateful for my position and I will always find ways to make my job more about others and giving back -- all while having the best time with my music, fashion, film and my love for learning about the world that I’m eager to tap into more and more.”</a:t>
            </a:r>
          </a:p>
        </p:txBody>
      </p:sp>
    </p:spTree>
    <p:extLst>
      <p:ext uri="{BB962C8B-B14F-4D97-AF65-F5344CB8AC3E}">
        <p14:creationId xmlns:p14="http://schemas.microsoft.com/office/powerpoint/2010/main" val="2600248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15">
            <a:extLst>
              <a:ext uri="{FF2B5EF4-FFF2-40B4-BE49-F238E27FC236}">
                <a16:creationId xmlns:a16="http://schemas.microsoft.com/office/drawing/2014/main" id="{4F257AA7-937D-40FD-93DF-57C202784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17">
            <a:extLst>
              <a:ext uri="{FF2B5EF4-FFF2-40B4-BE49-F238E27FC236}">
                <a16:creationId xmlns:a16="http://schemas.microsoft.com/office/drawing/2014/main" id="{86F16772-7E47-4361-B40F-4B0F4DC6F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0" name="Rectangle 19">
            <a:extLst>
              <a:ext uri="{FF2B5EF4-FFF2-40B4-BE49-F238E27FC236}">
                <a16:creationId xmlns:a16="http://schemas.microsoft.com/office/drawing/2014/main" id="{79FA8816-1A74-437F-87D9-8CB1C252F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1">
            <a:extLst>
              <a:ext uri="{FF2B5EF4-FFF2-40B4-BE49-F238E27FC236}">
                <a16:creationId xmlns:a16="http://schemas.microsoft.com/office/drawing/2014/main" id="{DD38F43D-7251-49DA-8210-748ED92CD6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5608255" cy="5334001"/>
          </a:xfrm>
          <a:prstGeom prst="rect">
            <a:avLst/>
          </a:prstGeom>
          <a:solidFill>
            <a:srgbClr val="5D524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959EA81-50AD-DC40-908B-FA7AC01D6564}"/>
              </a:ext>
            </a:extLst>
          </p:cNvPr>
          <p:cNvSpPr>
            <a:spLocks noGrp="1"/>
          </p:cNvSpPr>
          <p:nvPr>
            <p:ph type="title"/>
          </p:nvPr>
        </p:nvSpPr>
        <p:spPr>
          <a:xfrm>
            <a:off x="289248" y="1123837"/>
            <a:ext cx="4998963" cy="1255469"/>
          </a:xfrm>
        </p:spPr>
        <p:txBody>
          <a:bodyPr vert="horz" lIns="91440" tIns="45720" rIns="91440" bIns="45720" rtlCol="0" anchor="ctr">
            <a:normAutofit/>
          </a:bodyPr>
          <a:lstStyle/>
          <a:p>
            <a:pPr algn="ctr"/>
            <a:r>
              <a:rPr lang="en-US" dirty="0">
                <a:latin typeface="Centaur" panose="02030504050205020304" pitchFamily="18" charset="77"/>
              </a:rPr>
              <a:t>Giving Back </a:t>
            </a:r>
          </a:p>
        </p:txBody>
      </p:sp>
      <p:pic>
        <p:nvPicPr>
          <p:cNvPr id="10" name="Content Placeholder 9" descr="A group of people sitting at a table&#13;&#10;&#13;&#10;Description automatically generated">
            <a:extLst>
              <a:ext uri="{FF2B5EF4-FFF2-40B4-BE49-F238E27FC236}">
                <a16:creationId xmlns:a16="http://schemas.microsoft.com/office/drawing/2014/main" id="{AD1754EE-1563-9240-B8F8-B1FAB67DE584}"/>
              </a:ext>
            </a:extLst>
          </p:cNvPr>
          <p:cNvPicPr>
            <a:picLocks noGrp="1" noChangeAspect="1"/>
          </p:cNvPicPr>
          <p:nvPr>
            <p:ph sz="half" idx="1"/>
          </p:nvPr>
        </p:nvPicPr>
        <p:blipFill>
          <a:blip r:embed="rId2"/>
          <a:stretch>
            <a:fillRect/>
          </a:stretch>
        </p:blipFill>
        <p:spPr>
          <a:xfrm>
            <a:off x="397561" y="2509838"/>
            <a:ext cx="4781766" cy="3275012"/>
          </a:xfrm>
        </p:spPr>
      </p:pic>
      <p:pic>
        <p:nvPicPr>
          <p:cNvPr id="33" name="Content Placeholder 5">
            <a:extLst>
              <a:ext uri="{FF2B5EF4-FFF2-40B4-BE49-F238E27FC236}">
                <a16:creationId xmlns:a16="http://schemas.microsoft.com/office/drawing/2014/main" id="{B08D5BD7-2764-4E4B-87A4-C5EB93DFAEC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
          <a:stretch/>
        </p:blipFill>
        <p:spPr>
          <a:xfrm>
            <a:off x="6102617" y="758952"/>
            <a:ext cx="2722163" cy="3191490"/>
          </a:xfrm>
          <a:prstGeom prst="rect">
            <a:avLst/>
          </a:prstGeom>
        </p:spPr>
      </p:pic>
      <p:sp>
        <p:nvSpPr>
          <p:cNvPr id="34" name="Rectangle 23">
            <a:extLst>
              <a:ext uri="{FF2B5EF4-FFF2-40B4-BE49-F238E27FC236}">
                <a16:creationId xmlns:a16="http://schemas.microsoft.com/office/drawing/2014/main" id="{318CA966-7397-43DD-A3FB-DA4061893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86093" y="758952"/>
            <a:ext cx="2508038" cy="1830905"/>
          </a:xfrm>
          <a:prstGeom prst="rect">
            <a:avLst/>
          </a:prstGeom>
          <a:solidFill>
            <a:srgbClr val="5D5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41C54A8-5388-4520-9A13-3214D466A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2617" y="4111309"/>
            <a:ext cx="2730076" cy="1978595"/>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person posing for a picture&#13;&#10;&#13;&#10;Description automatically generated">
            <a:extLst>
              <a:ext uri="{FF2B5EF4-FFF2-40B4-BE49-F238E27FC236}">
                <a16:creationId xmlns:a16="http://schemas.microsoft.com/office/drawing/2014/main" id="{65CA9EBF-3BFB-DB40-AF1E-A2C9776CD1AC}"/>
              </a:ext>
            </a:extLst>
          </p:cNvPr>
          <p:cNvPicPr>
            <a:picLocks noGrp="1" noChangeAspect="1"/>
          </p:cNvPicPr>
          <p:nvPr>
            <p:ph sz="half" idx="2"/>
          </p:nvPr>
        </p:nvPicPr>
        <p:blipFill rotWithShape="1">
          <a:blip r:embed="rId4" cstate="hqprint">
            <a:extLst>
              <a:ext uri="{28A0092B-C50C-407E-A947-70E740481C1C}">
                <a14:useLocalDpi xmlns:a14="http://schemas.microsoft.com/office/drawing/2010/main"/>
              </a:ext>
            </a:extLst>
          </a:blip>
          <a:srcRect t="-1" r="-297"/>
          <a:stretch/>
        </p:blipFill>
        <p:spPr>
          <a:xfrm>
            <a:off x="8993560" y="2750724"/>
            <a:ext cx="2508038" cy="2764251"/>
          </a:xfrm>
          <a:prstGeom prst="rect">
            <a:avLst/>
          </a:prstGeom>
        </p:spPr>
      </p:pic>
      <p:sp>
        <p:nvSpPr>
          <p:cNvPr id="28" name="Rectangle 27">
            <a:extLst>
              <a:ext uri="{FF2B5EF4-FFF2-40B4-BE49-F238E27FC236}">
                <a16:creationId xmlns:a16="http://schemas.microsoft.com/office/drawing/2014/main" id="{A4DA92B8-ECB2-42EA-AA82-1CDDF6164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a:extLst>
              <a:ext uri="{FF2B5EF4-FFF2-40B4-BE49-F238E27FC236}">
                <a16:creationId xmlns:a16="http://schemas.microsoft.com/office/drawing/2014/main" id="{EE456771-5776-C448-B36B-FFC3E1E9AA98}"/>
              </a:ext>
            </a:extLst>
          </p:cNvPr>
          <p:cNvSpPr txBox="1"/>
          <p:nvPr/>
        </p:nvSpPr>
        <p:spPr>
          <a:xfrm>
            <a:off x="9561269" y="1428405"/>
            <a:ext cx="1372619" cy="646331"/>
          </a:xfrm>
          <a:prstGeom prst="rect">
            <a:avLst/>
          </a:prstGeom>
          <a:noFill/>
        </p:spPr>
        <p:txBody>
          <a:bodyPr wrap="square" rtlCol="0">
            <a:spAutoFit/>
          </a:bodyPr>
          <a:lstStyle/>
          <a:p>
            <a:pPr algn="ctr"/>
            <a:r>
              <a:rPr lang="en-US" sz="3600" dirty="0">
                <a:solidFill>
                  <a:schemeClr val="bg1"/>
                </a:solidFill>
                <a:latin typeface="Centaur" panose="02030504050205020304" pitchFamily="18" charset="77"/>
              </a:rPr>
              <a:t>Family</a:t>
            </a:r>
          </a:p>
        </p:txBody>
      </p:sp>
      <p:sp>
        <p:nvSpPr>
          <p:cNvPr id="14" name="TextBox 13">
            <a:extLst>
              <a:ext uri="{FF2B5EF4-FFF2-40B4-BE49-F238E27FC236}">
                <a16:creationId xmlns:a16="http://schemas.microsoft.com/office/drawing/2014/main" id="{8B55EB1F-09FC-424E-BDE5-61BFDE031E49}"/>
              </a:ext>
            </a:extLst>
          </p:cNvPr>
          <p:cNvSpPr txBox="1"/>
          <p:nvPr/>
        </p:nvSpPr>
        <p:spPr>
          <a:xfrm>
            <a:off x="6919318" y="4777440"/>
            <a:ext cx="1088760" cy="646331"/>
          </a:xfrm>
          <a:prstGeom prst="rect">
            <a:avLst/>
          </a:prstGeom>
          <a:noFill/>
        </p:spPr>
        <p:txBody>
          <a:bodyPr wrap="none" rtlCol="0">
            <a:spAutoFit/>
          </a:bodyPr>
          <a:lstStyle/>
          <a:p>
            <a:r>
              <a:rPr lang="en-US" sz="3600" dirty="0">
                <a:latin typeface="Centaur" panose="02030504050205020304" pitchFamily="18" charset="77"/>
              </a:rPr>
              <a:t>Faith</a:t>
            </a:r>
            <a:r>
              <a:rPr lang="en-US" dirty="0"/>
              <a:t> </a:t>
            </a:r>
          </a:p>
        </p:txBody>
      </p:sp>
    </p:spTree>
    <p:extLst>
      <p:ext uri="{BB962C8B-B14F-4D97-AF65-F5344CB8AC3E}">
        <p14:creationId xmlns:p14="http://schemas.microsoft.com/office/powerpoint/2010/main" val="1759940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177F4-D3A1-6D45-BE22-5E3B38775790}"/>
              </a:ext>
            </a:extLst>
          </p:cNvPr>
          <p:cNvSpPr>
            <a:spLocks noGrp="1"/>
          </p:cNvSpPr>
          <p:nvPr>
            <p:ph type="title"/>
          </p:nvPr>
        </p:nvSpPr>
        <p:spPr/>
        <p:txBody>
          <a:bodyPr>
            <a:normAutofit/>
          </a:bodyPr>
          <a:lstStyle/>
          <a:p>
            <a:pPr algn="ctr"/>
            <a:r>
              <a:rPr lang="en-US" sz="4800" dirty="0">
                <a:latin typeface="Centaur" panose="02030504050205020304" pitchFamily="18" charset="77"/>
              </a:rPr>
              <a:t>Vision for Change </a:t>
            </a:r>
          </a:p>
        </p:txBody>
      </p:sp>
      <p:sp>
        <p:nvSpPr>
          <p:cNvPr id="6" name="Content Placeholder 5">
            <a:extLst>
              <a:ext uri="{FF2B5EF4-FFF2-40B4-BE49-F238E27FC236}">
                <a16:creationId xmlns:a16="http://schemas.microsoft.com/office/drawing/2014/main" id="{4EA19567-1C44-FC4D-8B2B-595C3F6785EC}"/>
              </a:ext>
            </a:extLst>
          </p:cNvPr>
          <p:cNvSpPr>
            <a:spLocks noGrp="1"/>
          </p:cNvSpPr>
          <p:nvPr>
            <p:ph idx="1"/>
          </p:nvPr>
        </p:nvSpPr>
        <p:spPr>
          <a:xfrm>
            <a:off x="3581628" y="632774"/>
            <a:ext cx="3927748" cy="5940554"/>
          </a:xfrm>
        </p:spPr>
        <p:txBody>
          <a:bodyPr>
            <a:normAutofit/>
          </a:bodyPr>
          <a:lstStyle/>
          <a:p>
            <a:r>
              <a:rPr lang="en-US" dirty="0">
                <a:solidFill>
                  <a:schemeClr val="tx1"/>
                </a:solidFill>
              </a:rPr>
              <a:t>Selena has many passions and concerns for the world. Her goal is to bring awareness to issues by using her platform and change the conversation being had, or lack there of, about these issues. She has on multiple occasions sent tweets to her 56.8 million twitter followers and shared pictures with her 144 million Instagram followers encouraging them to be aware of the issues going on around them. Often times she keeps her active work with organizations and causes behind the scenes and works as an advocate more publicly on social media. </a:t>
            </a:r>
          </a:p>
        </p:txBody>
      </p:sp>
      <p:pic>
        <p:nvPicPr>
          <p:cNvPr id="4" name="Picture 3" descr="A screenshot of a cell phone&#13;&#10;&#13;&#10;Description automatically generated">
            <a:extLst>
              <a:ext uri="{FF2B5EF4-FFF2-40B4-BE49-F238E27FC236}">
                <a16:creationId xmlns:a16="http://schemas.microsoft.com/office/drawing/2014/main" id="{26AB92F3-49A0-0C43-A792-A79AD796286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695050" y="472440"/>
            <a:ext cx="1804446" cy="2674172"/>
          </a:xfrm>
          <a:prstGeom prst="rect">
            <a:avLst/>
          </a:prstGeom>
        </p:spPr>
      </p:pic>
      <p:pic>
        <p:nvPicPr>
          <p:cNvPr id="9" name="Picture 8" descr="A screenshot of a cell phone&#13;&#10;&#13;&#10;Description automatically generated">
            <a:extLst>
              <a:ext uri="{FF2B5EF4-FFF2-40B4-BE49-F238E27FC236}">
                <a16:creationId xmlns:a16="http://schemas.microsoft.com/office/drawing/2014/main" id="{5A146C13-AD1D-284C-90A4-8C88E5A1417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890603" y="472440"/>
            <a:ext cx="1804446" cy="2743200"/>
          </a:xfrm>
          <a:prstGeom prst="rect">
            <a:avLst/>
          </a:prstGeom>
        </p:spPr>
      </p:pic>
      <p:pic>
        <p:nvPicPr>
          <p:cNvPr id="13" name="Picture 12" descr="A screenshot of a social media post&#13;&#10;&#13;&#10;Description automatically generated">
            <a:extLst>
              <a:ext uri="{FF2B5EF4-FFF2-40B4-BE49-F238E27FC236}">
                <a16:creationId xmlns:a16="http://schemas.microsoft.com/office/drawing/2014/main" id="{88819241-5402-764F-80DE-FE86B83AEE4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288682" y="3603051"/>
            <a:ext cx="2812733" cy="3048000"/>
          </a:xfrm>
          <a:prstGeom prst="rect">
            <a:avLst/>
          </a:prstGeom>
        </p:spPr>
      </p:pic>
    </p:spTree>
    <p:extLst>
      <p:ext uri="{BB962C8B-B14F-4D97-AF65-F5344CB8AC3E}">
        <p14:creationId xmlns:p14="http://schemas.microsoft.com/office/powerpoint/2010/main" val="105628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08670-0697-8F42-B79D-71E5E4FD6944}"/>
              </a:ext>
            </a:extLst>
          </p:cNvPr>
          <p:cNvSpPr>
            <a:spLocks noGrp="1"/>
          </p:cNvSpPr>
          <p:nvPr>
            <p:ph type="title"/>
          </p:nvPr>
        </p:nvSpPr>
        <p:spPr/>
        <p:txBody>
          <a:bodyPr>
            <a:normAutofit/>
          </a:bodyPr>
          <a:lstStyle/>
          <a:p>
            <a:pPr algn="ctr"/>
            <a:r>
              <a:rPr lang="en-US" sz="4800" dirty="0">
                <a:latin typeface="Centaur" panose="02030504050205020304" pitchFamily="18" charset="77"/>
              </a:rPr>
              <a:t>Issue Areas and Concerns </a:t>
            </a:r>
          </a:p>
        </p:txBody>
      </p:sp>
      <p:sp>
        <p:nvSpPr>
          <p:cNvPr id="7" name="Content Placeholder 6">
            <a:extLst>
              <a:ext uri="{FF2B5EF4-FFF2-40B4-BE49-F238E27FC236}">
                <a16:creationId xmlns:a16="http://schemas.microsoft.com/office/drawing/2014/main" id="{3C849955-9BF7-BA44-BD7B-F553F0B8DB17}"/>
              </a:ext>
            </a:extLst>
          </p:cNvPr>
          <p:cNvSpPr>
            <a:spLocks noGrp="1"/>
          </p:cNvSpPr>
          <p:nvPr>
            <p:ph sz="half" idx="2"/>
          </p:nvPr>
        </p:nvSpPr>
        <p:spPr>
          <a:xfrm>
            <a:off x="7789545" y="1292429"/>
            <a:ext cx="3474720" cy="5120640"/>
          </a:xfrm>
        </p:spPr>
        <p:txBody>
          <a:bodyPr>
            <a:normAutofit/>
          </a:bodyPr>
          <a:lstStyle/>
          <a:p>
            <a:r>
              <a:rPr lang="en-US" dirty="0">
                <a:solidFill>
                  <a:schemeClr val="tx1"/>
                </a:solidFill>
              </a:rPr>
              <a:t>List of charities that Selena Gomez has worked with in her life: </a:t>
            </a:r>
          </a:p>
          <a:p>
            <a:r>
              <a:rPr lang="en-US" dirty="0">
                <a:solidFill>
                  <a:schemeClr val="tx1"/>
                </a:solidFill>
              </a:rPr>
              <a:t>10x10, A Day Made Better, Alliance for Children’s Rights, ALS Association, Cystic Fibrosis Foundation, Elton John AIDS Foundation, ENOUGH Project, Free the Children, Make a Wish, Malala Fund, Rosie’s Theater Kids, Ryan Seacrest Foundation, Stand Up to Cancer, St. Jude Children’s Research Hospital, Teen Cancer America, UNICEF, A21, Step Up with Coach </a:t>
            </a:r>
          </a:p>
          <a:p>
            <a:endParaRPr lang="en-US" dirty="0"/>
          </a:p>
          <a:p>
            <a:endParaRPr lang="en-US" dirty="0"/>
          </a:p>
          <a:p>
            <a:endParaRPr lang="en-US" dirty="0"/>
          </a:p>
        </p:txBody>
      </p:sp>
      <p:sp>
        <p:nvSpPr>
          <p:cNvPr id="11" name="Content Placeholder 10">
            <a:extLst>
              <a:ext uri="{FF2B5EF4-FFF2-40B4-BE49-F238E27FC236}">
                <a16:creationId xmlns:a16="http://schemas.microsoft.com/office/drawing/2014/main" id="{46D00860-E1B9-C047-91E7-DFF60ABDEEA0}"/>
              </a:ext>
            </a:extLst>
          </p:cNvPr>
          <p:cNvSpPr>
            <a:spLocks noGrp="1"/>
          </p:cNvSpPr>
          <p:nvPr>
            <p:ph sz="half" idx="1"/>
          </p:nvPr>
        </p:nvSpPr>
        <p:spPr/>
        <p:txBody>
          <a:bodyPr>
            <a:normAutofit/>
          </a:bodyPr>
          <a:lstStyle/>
          <a:p>
            <a:r>
              <a:rPr lang="en-US" dirty="0">
                <a:solidFill>
                  <a:schemeClr val="tx1"/>
                </a:solidFill>
              </a:rPr>
              <a:t>Selena Gomez has worked with several charities throughout her life starting at a young age. She was named the youngest UNICEF ambassador in the U.S. at age 19. Two areas of concern she focuses on today are Human Trafficking, and LUPUS research.</a:t>
            </a:r>
          </a:p>
          <a:p>
            <a:r>
              <a:rPr lang="en-US" dirty="0">
                <a:solidFill>
                  <a:schemeClr val="tx1"/>
                </a:solidFill>
              </a:rPr>
              <a:t>Other areas include: Abuse, AIDS &amp; HIV, ALS, Animals, Cancer, Children, Education, Health, Peace, Physical Challenges, Poverty, Rape/ Sexual Abuse, Refugees, and Women</a:t>
            </a:r>
          </a:p>
        </p:txBody>
      </p:sp>
    </p:spTree>
    <p:extLst>
      <p:ext uri="{BB962C8B-B14F-4D97-AF65-F5344CB8AC3E}">
        <p14:creationId xmlns:p14="http://schemas.microsoft.com/office/powerpoint/2010/main" val="1863028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0FB4B3A-8256-4E39-8994-77FD8A91D6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9EBF008B-88F3-472A-BA96-CD0281B6C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8" name="Rectangle 17">
            <a:extLst>
              <a:ext uri="{FF2B5EF4-FFF2-40B4-BE49-F238E27FC236}">
                <a16:creationId xmlns:a16="http://schemas.microsoft.com/office/drawing/2014/main" id="{51169A72-0E1C-4329-877E-76B351B02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22F66E7-868E-4A6E-9F7E-6647DA0787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rgbClr val="4A295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8DCA612-9063-6B48-AE3C-1B4200CF1E84}"/>
              </a:ext>
            </a:extLst>
          </p:cNvPr>
          <p:cNvSpPr>
            <a:spLocks noGrp="1"/>
          </p:cNvSpPr>
          <p:nvPr>
            <p:ph type="title"/>
          </p:nvPr>
        </p:nvSpPr>
        <p:spPr>
          <a:xfrm>
            <a:off x="252919" y="1123837"/>
            <a:ext cx="2947482" cy="4601183"/>
          </a:xfrm>
        </p:spPr>
        <p:txBody>
          <a:bodyPr vert="horz" lIns="91440" tIns="45720" rIns="91440" bIns="45720" rtlCol="0" anchor="ctr">
            <a:normAutofit/>
          </a:bodyPr>
          <a:lstStyle/>
          <a:p>
            <a:pPr algn="ctr"/>
            <a:r>
              <a:rPr lang="en-US" sz="4800" dirty="0">
                <a:latin typeface="Centaur" panose="02030504050205020304" pitchFamily="18" charset="77"/>
              </a:rPr>
              <a:t>Lupus Research Gala </a:t>
            </a:r>
          </a:p>
        </p:txBody>
      </p:sp>
      <p:sp>
        <p:nvSpPr>
          <p:cNvPr id="3" name="Content Placeholder 2">
            <a:extLst>
              <a:ext uri="{FF2B5EF4-FFF2-40B4-BE49-F238E27FC236}">
                <a16:creationId xmlns:a16="http://schemas.microsoft.com/office/drawing/2014/main" id="{5AF1CEC8-17F7-8344-8632-E08ED1CF72FC}"/>
              </a:ext>
            </a:extLst>
          </p:cNvPr>
          <p:cNvSpPr>
            <a:spLocks noGrp="1"/>
          </p:cNvSpPr>
          <p:nvPr>
            <p:ph sz="half" idx="1"/>
          </p:nvPr>
        </p:nvSpPr>
        <p:spPr>
          <a:xfrm>
            <a:off x="3869267" y="864108"/>
            <a:ext cx="3585891" cy="5120640"/>
          </a:xfrm>
        </p:spPr>
        <p:txBody>
          <a:bodyPr vert="horz" lIns="91440" tIns="45720" rIns="91440" bIns="45720" rtlCol="0" anchor="ctr">
            <a:normAutofit/>
          </a:bodyPr>
          <a:lstStyle/>
          <a:p>
            <a:pPr>
              <a:buClr>
                <a:srgbClr val="4A2954"/>
              </a:buClr>
            </a:pPr>
            <a:r>
              <a:rPr lang="en-US" sz="1600" dirty="0">
                <a:solidFill>
                  <a:schemeClr val="tx1"/>
                </a:solidFill>
              </a:rPr>
              <a:t>After releasing the news that she was battling with Lupus, Selena faced life or death and needed a kidney transplant. Luckily one of her best friends was a match. Since her recovery she has been active in speaking out about the auto immune disease and raised money for research through the Lupus Research Gala where she held the co-chair spot in November, 2017.</a:t>
            </a:r>
          </a:p>
          <a:p>
            <a:pPr>
              <a:buClr>
                <a:srgbClr val="4A2954"/>
              </a:buClr>
            </a:pPr>
            <a:r>
              <a:rPr lang="en-US" sz="1600" dirty="0" err="1">
                <a:solidFill>
                  <a:schemeClr val="tx1"/>
                </a:solidFill>
              </a:rPr>
              <a:t>Billboard.com</a:t>
            </a:r>
            <a:r>
              <a:rPr lang="en-US" sz="1600" dirty="0">
                <a:solidFill>
                  <a:schemeClr val="tx1"/>
                </a:solidFill>
              </a:rPr>
              <a:t> states that “This year's gala -- the largest single lupus fundraiser in the world -- raised more than $3.2 million, with every cent going directly to fund lupus research programs. Along with Gomez, the gala also honored NBCUniversal CEO Steve Burke, who announced that the media giant would be contributing $1 million to the organization.” </a:t>
            </a:r>
          </a:p>
        </p:txBody>
      </p:sp>
      <p:pic>
        <p:nvPicPr>
          <p:cNvPr id="9" name="Content Placeholder 8" descr="A person posing for the camera&#13;&#10;&#13;&#10;Description automatically generated">
            <a:extLst>
              <a:ext uri="{FF2B5EF4-FFF2-40B4-BE49-F238E27FC236}">
                <a16:creationId xmlns:a16="http://schemas.microsoft.com/office/drawing/2014/main" id="{7DADCE59-D123-FA4A-B7E3-48E784A579B7}"/>
              </a:ext>
            </a:extLst>
          </p:cNvPr>
          <p:cNvPicPr>
            <a:picLocks noGrp="1" noChangeAspect="1"/>
          </p:cNvPicPr>
          <p:nvPr>
            <p:ph sz="half" idx="2"/>
          </p:nvPr>
        </p:nvPicPr>
        <p:blipFill rotWithShape="1">
          <a:blip r:embed="rId2" cstate="hqprint">
            <a:extLst>
              <a:ext uri="{28A0092B-C50C-407E-A947-70E740481C1C}">
                <a14:useLocalDpi xmlns:a14="http://schemas.microsoft.com/office/drawing/2010/main"/>
              </a:ext>
            </a:extLst>
          </a:blip>
          <a:srcRect/>
          <a:stretch/>
        </p:blipFill>
        <p:spPr>
          <a:xfrm>
            <a:off x="7818120" y="758952"/>
            <a:ext cx="3617432" cy="5330952"/>
          </a:xfrm>
          <a:prstGeom prst="rect">
            <a:avLst/>
          </a:prstGeom>
        </p:spPr>
      </p:pic>
      <p:sp>
        <p:nvSpPr>
          <p:cNvPr id="22" name="Rectangle 21">
            <a:extLst>
              <a:ext uri="{FF2B5EF4-FFF2-40B4-BE49-F238E27FC236}">
                <a16:creationId xmlns:a16="http://schemas.microsoft.com/office/drawing/2014/main" id="{98B7AA90-2A2F-4EE7-AA9A-14CE4FD10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16090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0FB4B3A-8256-4E39-8994-77FD8A91D6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9EBF008B-88F3-472A-BA96-CD0281B6C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8" name="Rectangle 17">
            <a:extLst>
              <a:ext uri="{FF2B5EF4-FFF2-40B4-BE49-F238E27FC236}">
                <a16:creationId xmlns:a16="http://schemas.microsoft.com/office/drawing/2014/main" id="{51169A72-0E1C-4329-877E-76B351B02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22F66E7-868E-4A6E-9F7E-6647DA0787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rgbClr val="4A295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8DCA612-9063-6B48-AE3C-1B4200CF1E84}"/>
              </a:ext>
            </a:extLst>
          </p:cNvPr>
          <p:cNvSpPr>
            <a:spLocks noGrp="1"/>
          </p:cNvSpPr>
          <p:nvPr>
            <p:ph type="title"/>
          </p:nvPr>
        </p:nvSpPr>
        <p:spPr>
          <a:xfrm>
            <a:off x="252919" y="1123837"/>
            <a:ext cx="2947482" cy="4601183"/>
          </a:xfrm>
        </p:spPr>
        <p:txBody>
          <a:bodyPr vert="horz" lIns="91440" tIns="45720" rIns="91440" bIns="45720" rtlCol="0" anchor="ctr">
            <a:normAutofit/>
          </a:bodyPr>
          <a:lstStyle/>
          <a:p>
            <a:pPr algn="ctr"/>
            <a:r>
              <a:rPr lang="en-US" sz="4800" dirty="0">
                <a:latin typeface="Centaur" panose="02030504050205020304" pitchFamily="18" charset="77"/>
              </a:rPr>
              <a:t>Internship with A21</a:t>
            </a:r>
          </a:p>
        </p:txBody>
      </p:sp>
      <p:sp>
        <p:nvSpPr>
          <p:cNvPr id="3" name="Content Placeholder 2">
            <a:extLst>
              <a:ext uri="{FF2B5EF4-FFF2-40B4-BE49-F238E27FC236}">
                <a16:creationId xmlns:a16="http://schemas.microsoft.com/office/drawing/2014/main" id="{5AF1CEC8-17F7-8344-8632-E08ED1CF72FC}"/>
              </a:ext>
            </a:extLst>
          </p:cNvPr>
          <p:cNvSpPr>
            <a:spLocks noGrp="1"/>
          </p:cNvSpPr>
          <p:nvPr>
            <p:ph sz="half" idx="1"/>
          </p:nvPr>
        </p:nvSpPr>
        <p:spPr>
          <a:xfrm>
            <a:off x="3869267" y="864108"/>
            <a:ext cx="3585891" cy="5120640"/>
          </a:xfrm>
        </p:spPr>
        <p:txBody>
          <a:bodyPr vert="horz" lIns="91440" tIns="45720" rIns="91440" bIns="45720" rtlCol="0" anchor="ctr">
            <a:normAutofit/>
          </a:bodyPr>
          <a:lstStyle/>
          <a:p>
            <a:r>
              <a:rPr lang="en-US" sz="1600" dirty="0">
                <a:solidFill>
                  <a:schemeClr val="tx1"/>
                </a:solidFill>
              </a:rPr>
              <a:t>Around September this year Selena did an interview with </a:t>
            </a:r>
            <a:r>
              <a:rPr lang="en-US" sz="1600" i="1" dirty="0">
                <a:solidFill>
                  <a:schemeClr val="tx1"/>
                </a:solidFill>
              </a:rPr>
              <a:t>Elle</a:t>
            </a:r>
            <a:r>
              <a:rPr lang="en-US" sz="1600" dirty="0">
                <a:solidFill>
                  <a:schemeClr val="tx1"/>
                </a:solidFill>
              </a:rPr>
              <a:t> magazine discussing how she was taking control of her own life. She wanted the focus of her interview to include her work with the A21 organization that works to stop human trafficking. In an Instagram post she states her work with A21 is “her heart”. </a:t>
            </a:r>
          </a:p>
          <a:p>
            <a:r>
              <a:rPr lang="en-US" sz="1600" dirty="0">
                <a:solidFill>
                  <a:schemeClr val="tx1"/>
                </a:solidFill>
              </a:rPr>
              <a:t>Selena has been interning and volunteering with A21 since March of 2018 and she works five times a week. In an article from </a:t>
            </a:r>
            <a:r>
              <a:rPr lang="en-US" sz="1600" i="1" dirty="0">
                <a:solidFill>
                  <a:schemeClr val="tx1"/>
                </a:solidFill>
              </a:rPr>
              <a:t>Cosmopolitan</a:t>
            </a:r>
            <a:r>
              <a:rPr lang="en-US" sz="1600" dirty="0">
                <a:solidFill>
                  <a:schemeClr val="tx1"/>
                </a:solidFill>
              </a:rPr>
              <a:t> magazine it states, “She feels so passionate about the cause to combat worldwide slavery that she goes out to do fieldwork and meets affected children and families. "The idea of human trafficking to me is…I'm flabbergasted," she said.”</a:t>
            </a:r>
          </a:p>
        </p:txBody>
      </p:sp>
      <p:sp>
        <p:nvSpPr>
          <p:cNvPr id="22" name="Rectangle 21">
            <a:extLst>
              <a:ext uri="{FF2B5EF4-FFF2-40B4-BE49-F238E27FC236}">
                <a16:creationId xmlns:a16="http://schemas.microsoft.com/office/drawing/2014/main" id="{98B7AA90-2A2F-4EE7-AA9A-14CE4FD10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My Movie 2.mp4">
            <a:hlinkClick r:id="" action="ppaction://media"/>
            <a:extLst>
              <a:ext uri="{FF2B5EF4-FFF2-40B4-BE49-F238E27FC236}">
                <a16:creationId xmlns:a16="http://schemas.microsoft.com/office/drawing/2014/main" id="{D80E3F12-E567-9C47-AC4D-2008513DD5AD}"/>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7804297" y="4135691"/>
            <a:ext cx="3475037" cy="1954213"/>
          </a:xfrm>
        </p:spPr>
      </p:pic>
      <p:pic>
        <p:nvPicPr>
          <p:cNvPr id="8" name="Picture 7" descr="A small child is holding a baby&#13;&#10;&#13;&#10;Description automatically generated">
            <a:extLst>
              <a:ext uri="{FF2B5EF4-FFF2-40B4-BE49-F238E27FC236}">
                <a16:creationId xmlns:a16="http://schemas.microsoft.com/office/drawing/2014/main" id="{AF6D81C1-9A41-FD44-9C78-5753AD14B4F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996953" y="758952"/>
            <a:ext cx="2962777" cy="3055811"/>
          </a:xfrm>
          <a:prstGeom prst="rect">
            <a:avLst/>
          </a:prstGeom>
        </p:spPr>
      </p:pic>
      <p:sp>
        <p:nvSpPr>
          <p:cNvPr id="10" name="TextBox 9">
            <a:extLst>
              <a:ext uri="{FF2B5EF4-FFF2-40B4-BE49-F238E27FC236}">
                <a16:creationId xmlns:a16="http://schemas.microsoft.com/office/drawing/2014/main" id="{E21B86CB-E9A3-E74E-A0E3-ADF02BE37EEC}"/>
              </a:ext>
            </a:extLst>
          </p:cNvPr>
          <p:cNvSpPr txBox="1"/>
          <p:nvPr/>
        </p:nvSpPr>
        <p:spPr>
          <a:xfrm>
            <a:off x="7513828" y="6435151"/>
            <a:ext cx="4055973" cy="307777"/>
          </a:xfrm>
          <a:prstGeom prst="rect">
            <a:avLst/>
          </a:prstGeom>
          <a:noFill/>
        </p:spPr>
        <p:txBody>
          <a:bodyPr wrap="square" rtlCol="0">
            <a:spAutoFit/>
          </a:bodyPr>
          <a:lstStyle/>
          <a:p>
            <a:r>
              <a:rPr lang="en-US" sz="1400" dirty="0"/>
              <a:t>Video from Selena’s internship posted on Instagram</a:t>
            </a:r>
          </a:p>
        </p:txBody>
      </p:sp>
    </p:spTree>
    <p:extLst>
      <p:ext uri="{BB962C8B-B14F-4D97-AF65-F5344CB8AC3E}">
        <p14:creationId xmlns:p14="http://schemas.microsoft.com/office/powerpoint/2010/main" val="4161309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A3097-FCA1-2140-A66B-9D5F9391EDB0}"/>
              </a:ext>
            </a:extLst>
          </p:cNvPr>
          <p:cNvSpPr>
            <a:spLocks noGrp="1"/>
          </p:cNvSpPr>
          <p:nvPr>
            <p:ph type="title"/>
          </p:nvPr>
        </p:nvSpPr>
        <p:spPr/>
        <p:txBody>
          <a:bodyPr/>
          <a:lstStyle/>
          <a:p>
            <a:r>
              <a:rPr lang="en-US" dirty="0"/>
              <a:t>Mission Statement: </a:t>
            </a:r>
            <a:br>
              <a:rPr lang="en-US" dirty="0"/>
            </a:br>
            <a:r>
              <a:rPr lang="en-US" dirty="0"/>
              <a:t>“Charity, Action, Now!”</a:t>
            </a:r>
          </a:p>
        </p:txBody>
      </p:sp>
      <p:sp>
        <p:nvSpPr>
          <p:cNvPr id="3" name="Content Placeholder 2">
            <a:extLst>
              <a:ext uri="{FF2B5EF4-FFF2-40B4-BE49-F238E27FC236}">
                <a16:creationId xmlns:a16="http://schemas.microsoft.com/office/drawing/2014/main" id="{E6226CAC-F850-D142-8EAF-A3D161474FE7}"/>
              </a:ext>
            </a:extLst>
          </p:cNvPr>
          <p:cNvSpPr>
            <a:spLocks noGrp="1"/>
          </p:cNvSpPr>
          <p:nvPr>
            <p:ph idx="1"/>
          </p:nvPr>
        </p:nvSpPr>
        <p:spPr/>
        <p:txBody>
          <a:bodyPr/>
          <a:lstStyle/>
          <a:p>
            <a:r>
              <a:rPr lang="en-US" dirty="0">
                <a:solidFill>
                  <a:schemeClr val="tx1"/>
                </a:solidFill>
              </a:rPr>
              <a:t>When Selena was first named UNCIEF’s youngest ambassador in the U.S. in 2009, she and her band joined the organization in saying that we C.A.N. make a difference. </a:t>
            </a:r>
          </a:p>
          <a:p>
            <a:r>
              <a:rPr lang="en-US" dirty="0">
                <a:solidFill>
                  <a:schemeClr val="tx1"/>
                </a:solidFill>
              </a:rPr>
              <a:t>On her first trip as an ambassador she traveled to Ghana in West Africa to see the work UNICEF has already begun to support the children in getting access to resources such as clean water, food, education, and medicine. </a:t>
            </a:r>
          </a:p>
          <a:p>
            <a:r>
              <a:rPr lang="en-US" dirty="0">
                <a:solidFill>
                  <a:schemeClr val="tx1"/>
                </a:solidFill>
              </a:rPr>
              <a:t>Ever since then, Selena has carried on this mission statement with her work with her other groups and organizations. </a:t>
            </a:r>
          </a:p>
        </p:txBody>
      </p:sp>
    </p:spTree>
    <p:extLst>
      <p:ext uri="{BB962C8B-B14F-4D97-AF65-F5344CB8AC3E}">
        <p14:creationId xmlns:p14="http://schemas.microsoft.com/office/powerpoint/2010/main" val="3917361230"/>
      </p:ext>
    </p:extLst>
  </p:cSld>
  <p:clrMapOvr>
    <a:masterClrMapping/>
  </p:clrMapOvr>
</p:sld>
</file>

<file path=ppt/theme/theme1.xml><?xml version="1.0" encoding="utf-8"?>
<a:theme xmlns:a="http://schemas.openxmlformats.org/drawingml/2006/main" name="Frame">
  <a:themeElements>
    <a:clrScheme name="Fram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39D77354-939E-4A26-AE51-B3F9618B14B7}"/>
    </a:ext>
  </a:extLst>
</a:theme>
</file>

<file path=docProps/app.xml><?xml version="1.0" encoding="utf-8"?>
<Properties xmlns="http://schemas.openxmlformats.org/officeDocument/2006/extended-properties" xmlns:vt="http://schemas.openxmlformats.org/officeDocument/2006/docPropsVTypes">
  <TotalTime>32</TotalTime>
  <Words>1848</Words>
  <Application>Microsoft Macintosh PowerPoint</Application>
  <PresentationFormat>Widescreen</PresentationFormat>
  <Paragraphs>71</Paragraphs>
  <Slides>15</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Centaur</vt:lpstr>
      <vt:lpstr>Corbel</vt:lpstr>
      <vt:lpstr>Wingdings 2</vt:lpstr>
      <vt:lpstr>Frame</vt:lpstr>
      <vt:lpstr>Selena Gomez </vt:lpstr>
      <vt:lpstr>How She Gained Her Wealth </vt:lpstr>
      <vt:lpstr>Core Values </vt:lpstr>
      <vt:lpstr>Giving Back </vt:lpstr>
      <vt:lpstr>Vision for Change </vt:lpstr>
      <vt:lpstr>Issue Areas and Concerns </vt:lpstr>
      <vt:lpstr>Lupus Research Gala </vt:lpstr>
      <vt:lpstr>Internship with A21</vt:lpstr>
      <vt:lpstr>Mission Statement:  “Charity, Action, Now!”</vt:lpstr>
      <vt:lpstr>Four Pillars: Time and Trust</vt:lpstr>
      <vt:lpstr>Four Pillars: Talent</vt:lpstr>
      <vt:lpstr>Four Pillars: Treasure </vt:lpstr>
      <vt:lpstr>Selena’s Impact </vt:lpstr>
      <vt:lpstr>What Can She Teach Others? What Has She Taught Me?</vt:lpstr>
      <vt:lpstr>Works Cited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Selena Gomez </dc:title>
  <dc:creator>Melison McDonald</dc:creator>
  <cp:lastModifiedBy>Melison McDonald</cp:lastModifiedBy>
  <cp:revision>9</cp:revision>
  <cp:lastPrinted>2018-11-11T22:34:48Z</cp:lastPrinted>
  <dcterms:created xsi:type="dcterms:W3CDTF">2018-11-11T22:03:41Z</dcterms:created>
  <dcterms:modified xsi:type="dcterms:W3CDTF">2018-11-11T22:36:17Z</dcterms:modified>
</cp:coreProperties>
</file>